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0.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9" r:id="rId3"/>
    <p:sldId id="260" r:id="rId4"/>
    <p:sldId id="279" r:id="rId5"/>
    <p:sldId id="283" r:id="rId6"/>
    <p:sldId id="284" r:id="rId7"/>
    <p:sldId id="282" r:id="rId8"/>
    <p:sldId id="264" r:id="rId9"/>
    <p:sldId id="287" r:id="rId10"/>
    <p:sldId id="288" r:id="rId11"/>
    <p:sldId id="29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8DA"/>
    <a:srgbClr val="FFECDE"/>
    <a:srgbClr val="FEE5D8"/>
    <a:srgbClr val="FFEDDF"/>
    <a:srgbClr val="AFABAB"/>
    <a:srgbClr val="000000"/>
    <a:srgbClr val="7F7F7F"/>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72150" autoAdjust="0"/>
  </p:normalViewPr>
  <p:slideViewPr>
    <p:cSldViewPr snapToGrid="0">
      <p:cViewPr varScale="1">
        <p:scale>
          <a:sx n="82" d="100"/>
          <a:sy n="82" d="100"/>
        </p:scale>
        <p:origin x="1536"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D30AEF-85D4-4CE9-8533-2C7E61057134}" type="datetimeFigureOut">
              <a:rPr lang="en-US" smtClean="0"/>
              <a:t>7/20/2021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11E1D-9559-4FAF-9CEE-EE238F472F36}" type="slidenum">
              <a:rPr lang="en-US" smtClean="0"/>
              <a:t>‹#›</a:t>
            </a:fld>
            <a:endParaRPr lang="en-US" dirty="0"/>
          </a:p>
        </p:txBody>
      </p:sp>
    </p:spTree>
    <p:extLst>
      <p:ext uri="{BB962C8B-B14F-4D97-AF65-F5344CB8AC3E}">
        <p14:creationId xmlns:p14="http://schemas.microsoft.com/office/powerpoint/2010/main" val="2693682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Hello everyone! My name is ­­­________ and I am a(n) __________ here at Sitka National Historical Park in Sitka, Alaska. Your teacher M(r/s.) ________ has invited me here today to talk to all of you about a very important event in this history of this place that we call Alaska- The Battles of 1802 and 1804 that took place right here in Sitka, and even right here in our national park. </a:t>
            </a:r>
          </a:p>
          <a:p>
            <a:endParaRPr lang="en-US" dirty="0"/>
          </a:p>
        </p:txBody>
      </p:sp>
      <p:sp>
        <p:nvSpPr>
          <p:cNvPr id="4" name="Slide Number Placeholder 3"/>
          <p:cNvSpPr>
            <a:spLocks noGrp="1"/>
          </p:cNvSpPr>
          <p:nvPr>
            <p:ph type="sldNum" sz="quarter" idx="5"/>
          </p:nvPr>
        </p:nvSpPr>
        <p:spPr/>
        <p:txBody>
          <a:bodyPr/>
          <a:lstStyle/>
          <a:p>
            <a:fld id="{1E611E1D-9559-4FAF-9CEE-EE238F472F36}" type="slidenum">
              <a:rPr lang="en-US" smtClean="0"/>
              <a:t>1</a:t>
            </a:fld>
            <a:endParaRPr lang="en-US" dirty="0"/>
          </a:p>
        </p:txBody>
      </p:sp>
    </p:spTree>
    <p:extLst>
      <p:ext uri="{BB962C8B-B14F-4D97-AF65-F5344CB8AC3E}">
        <p14:creationId xmlns:p14="http://schemas.microsoft.com/office/powerpoint/2010/main" val="506001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Tlingit were now faced with a choice</a:t>
            </a:r>
            <a:r>
              <a:rPr lang="en-US" sz="1200" kern="1200" dirty="0">
                <a:solidFill>
                  <a:schemeClr val="tx1"/>
                </a:solidFill>
                <a:effectLst/>
                <a:latin typeface="+mn-lt"/>
                <a:ea typeface="+mn-ea"/>
                <a:cs typeface="+mn-cs"/>
              </a:rPr>
              <a:t>; without their supplies or warriors, their chances of victory in this battle were not assured- but they still had a highly defensible position and were willing to fight for their home. On the other hand, they had already sacrificed much, and after days of fighting the people in </a:t>
            </a:r>
            <a:r>
              <a:rPr lang="en-US" sz="1200" i="1" kern="1200" dirty="0">
                <a:solidFill>
                  <a:schemeClr val="tx1"/>
                </a:solidFill>
                <a:effectLst/>
                <a:latin typeface="+mn-lt"/>
                <a:ea typeface="+mn-ea"/>
                <a:cs typeface="+mn-cs"/>
              </a:rPr>
              <a:t>Shis’gi Noow</a:t>
            </a:r>
            <a:r>
              <a:rPr lang="en-US" sz="1200" kern="1200" dirty="0">
                <a:solidFill>
                  <a:schemeClr val="tx1"/>
                </a:solidFill>
                <a:effectLst/>
                <a:latin typeface="+mn-lt"/>
                <a:ea typeface="+mn-ea"/>
                <a:cs typeface="+mn-cs"/>
              </a:rPr>
              <a:t> were tired, hungry, and scared.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the end, the Tlingit elected to leave </a:t>
            </a:r>
            <a:r>
              <a:rPr lang="en-US" sz="1200" i="1" kern="1200" dirty="0">
                <a:solidFill>
                  <a:schemeClr val="tx1"/>
                </a:solidFill>
                <a:effectLst/>
                <a:latin typeface="+mn-lt"/>
                <a:ea typeface="+mn-ea"/>
                <a:cs typeface="+mn-cs"/>
              </a:rPr>
              <a:t>Shis’gi Noow</a:t>
            </a:r>
            <a:r>
              <a:rPr lang="en-US" sz="1200" kern="1200" dirty="0">
                <a:solidFill>
                  <a:schemeClr val="tx1"/>
                </a:solidFill>
                <a:effectLst/>
                <a:latin typeface="+mn-lt"/>
                <a:ea typeface="+mn-ea"/>
                <a:cs typeface="+mn-cs"/>
              </a:rPr>
              <a:t> during the night, evacuating their people to another part of the island- today, the Kiks.ádi call this period of their history the “Survival March”.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 photo of a plaque that stands in the fort site memorial in Sitka National Historical Park- it reads “The Kiks.ádi clan of the Tlingit Tribe fought here against invading forces in 1804. The Kiks.ádi men and women sought to preserve and protect their land and its resources for this and future generations. At this point, the Kiks.ádi mark the beginning of the Survival March and the dawn of a new era”.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there’s something important about what </a:t>
            </a:r>
            <a:r>
              <a:rPr lang="en-US" sz="1200" i="1" kern="1200" dirty="0">
                <a:solidFill>
                  <a:schemeClr val="tx1"/>
                </a:solidFill>
                <a:effectLst/>
                <a:latin typeface="+mn-lt"/>
                <a:ea typeface="+mn-ea"/>
                <a:cs typeface="+mn-cs"/>
              </a:rPr>
              <a:t>isn’t</a:t>
            </a:r>
            <a:r>
              <a:rPr lang="en-US" sz="1200" kern="1200" dirty="0">
                <a:solidFill>
                  <a:schemeClr val="tx1"/>
                </a:solidFill>
                <a:effectLst/>
                <a:latin typeface="+mn-lt"/>
                <a:ea typeface="+mn-ea"/>
                <a:cs typeface="+mn-cs"/>
              </a:rPr>
              <a:t> written on this plaque- when the tribe put this in place, their choice of words was very intentional. Can anyone tell me what kind of language </a:t>
            </a:r>
            <a:r>
              <a:rPr lang="en-US" sz="1200" i="1" kern="1200" dirty="0">
                <a:solidFill>
                  <a:schemeClr val="tx1"/>
                </a:solidFill>
                <a:effectLst/>
                <a:latin typeface="+mn-lt"/>
                <a:ea typeface="+mn-ea"/>
                <a:cs typeface="+mn-cs"/>
              </a:rPr>
              <a:t>doesn’t </a:t>
            </a:r>
            <a:r>
              <a:rPr lang="en-US" sz="1200" kern="1200" dirty="0">
                <a:solidFill>
                  <a:schemeClr val="tx1"/>
                </a:solidFill>
                <a:effectLst/>
                <a:latin typeface="+mn-lt"/>
                <a:ea typeface="+mn-ea"/>
                <a:cs typeface="+mn-cs"/>
              </a:rPr>
              <a:t>appear here that some people might expect?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Yes! Very good- this plaque does not mention at all the Battle of 1804 ending, either in defeat or in victory for either side. It is important to realize that their decision to leave was not a defeat- they could have continued fighting, but left in order to preserve their culture, their people, and to continue to make the lives of the Russians miserable- and in this, they were more than successful.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the battle of 1804</a:t>
            </a:r>
            <a:r>
              <a:rPr lang="en-US" sz="1200" kern="1200" dirty="0">
                <a:solidFill>
                  <a:schemeClr val="tx1"/>
                </a:solidFill>
                <a:effectLst/>
                <a:latin typeface="+mn-lt"/>
                <a:ea typeface="+mn-ea"/>
                <a:cs typeface="+mn-cs"/>
              </a:rPr>
              <a:t>, the Russians were quick to turn </a:t>
            </a:r>
            <a:r>
              <a:rPr lang="en-US" sz="1200" i="1" kern="1200" dirty="0">
                <a:solidFill>
                  <a:schemeClr val="tx1"/>
                </a:solidFill>
                <a:effectLst/>
                <a:latin typeface="+mn-lt"/>
                <a:ea typeface="+mn-ea"/>
                <a:cs typeface="+mn-cs"/>
              </a:rPr>
              <a:t>Shee Atika</a:t>
            </a:r>
            <a:r>
              <a:rPr lang="en-US" sz="1200" kern="1200" dirty="0">
                <a:solidFill>
                  <a:schemeClr val="tx1"/>
                </a:solidFill>
                <a:effectLst/>
                <a:latin typeface="+mn-lt"/>
                <a:ea typeface="+mn-ea"/>
                <a:cs typeface="+mn-cs"/>
              </a:rPr>
              <a:t> and the surrounding Kiks.ádi lands into a secure and profitable colony that they called </a:t>
            </a:r>
            <a:r>
              <a:rPr lang="ru-RU" sz="1200" kern="1200" dirty="0">
                <a:solidFill>
                  <a:schemeClr val="tx1"/>
                </a:solidFill>
                <a:effectLst/>
                <a:latin typeface="+mn-lt"/>
                <a:ea typeface="+mn-ea"/>
                <a:cs typeface="+mn-cs"/>
              </a:rPr>
              <a:t>Ново Архангельск</a:t>
            </a:r>
            <a:r>
              <a:rPr lang="en-US" sz="1200" kern="1200" dirty="0">
                <a:solidFill>
                  <a:schemeClr val="tx1"/>
                </a:solidFill>
                <a:effectLst/>
                <a:latin typeface="+mn-lt"/>
                <a:ea typeface="+mn-ea"/>
                <a:cs typeface="+mn-cs"/>
              </a:rPr>
              <a:t>, or New Archangel. By constructing blockhouses (one of which has been rebuilt and can be seen in downtown Sitka today) and fortifications linking them, the Russian colony of New Archangel became a relatively safe and strong example of Russian imperialism and colonization. You can see a drawing of the colony from the 1850’s on the screen, with a large building build on top of what we call “Castle Hill” with several ships out on the water.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this example was, in actuality, incredibly limited to the area within the walls of New Archangel and the immediately beyond them. The rest of </a:t>
            </a:r>
            <a:r>
              <a:rPr lang="en-US" sz="1200" i="1" kern="1200" dirty="0">
                <a:solidFill>
                  <a:schemeClr val="tx1"/>
                </a:solidFill>
                <a:effectLst/>
                <a:latin typeface="+mn-lt"/>
                <a:ea typeface="+mn-ea"/>
                <a:cs typeface="+mn-cs"/>
              </a:rPr>
              <a:t>Shee</a:t>
            </a:r>
            <a:r>
              <a:rPr lang="en-US" sz="1200" kern="1200" dirty="0">
                <a:solidFill>
                  <a:schemeClr val="tx1"/>
                </a:solidFill>
                <a:effectLst/>
                <a:latin typeface="+mn-lt"/>
                <a:ea typeface="+mn-ea"/>
                <a:cs typeface="+mn-cs"/>
              </a:rPr>
              <a:t>, which the Russians renamed Baranof Island, was Tlingit land. The Kiks.ádi, who had regrouped and rebuilt, controlled the land and its resources. Every time the Russians left the relative security of their fortifications, they risked their lives. In addition to their inability to utilize the land and its resources, the Tlingit were also determined to make shipping and receiving goods into the colony as difficult and dangerous as possible. </a:t>
            </a:r>
            <a:r>
              <a:rPr lang="en-US" sz="1200" b="1" kern="1200" dirty="0">
                <a:solidFill>
                  <a:schemeClr val="tx1"/>
                </a:solidFill>
                <a:effectLst/>
                <a:latin typeface="+mn-lt"/>
                <a:ea typeface="+mn-ea"/>
                <a:cs typeface="+mn-cs"/>
              </a:rPr>
              <a:t>For nearly 20 years, the Kiks.ádi maintained </a:t>
            </a:r>
            <a:r>
              <a:rPr lang="en-US" sz="1200" kern="1200" dirty="0">
                <a:solidFill>
                  <a:schemeClr val="tx1"/>
                </a:solidFill>
                <a:effectLst/>
                <a:latin typeface="+mn-lt"/>
                <a:ea typeface="+mn-ea"/>
                <a:cs typeface="+mn-cs"/>
              </a:rPr>
              <a:t>a kind of blockade in the waters surrounding New Archangel, both warning away and fighting off ships that sought to approach and trade with the colony.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 time, the actions of the Tlingit even created a food crisis within the colony, as the Russians could not farm on the land, hunt in the hills, and the number of supply ships that could make it to the island was limited by the blockade.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 the 1820’s, the Russians eventually grew so fed up and tired with the Tlingit making their lives miserable that they sued for peace and sent envoys to their new settlement, hoping for some reprieve. The </a:t>
            </a:r>
            <a:r>
              <a:rPr lang="en-US" sz="1200" b="1" kern="1200" dirty="0">
                <a:solidFill>
                  <a:schemeClr val="tx1"/>
                </a:solidFill>
                <a:effectLst/>
                <a:latin typeface="+mn-lt"/>
                <a:ea typeface="+mn-ea"/>
                <a:cs typeface="+mn-cs"/>
              </a:rPr>
              <a:t>Kiks.ádi negotiated peace on their own terms, and when they were ready</a:t>
            </a:r>
            <a:r>
              <a:rPr lang="en-US" sz="1200" kern="1200" dirty="0">
                <a:solidFill>
                  <a:schemeClr val="tx1"/>
                </a:solidFill>
                <a:effectLst/>
                <a:latin typeface="+mn-lt"/>
                <a:ea typeface="+mn-ea"/>
                <a:cs typeface="+mn-cs"/>
              </a:rPr>
              <a:t>, returned to </a:t>
            </a:r>
            <a:r>
              <a:rPr lang="en-US" sz="1200" i="1" kern="1200" dirty="0">
                <a:solidFill>
                  <a:schemeClr val="tx1"/>
                </a:solidFill>
                <a:effectLst/>
                <a:latin typeface="+mn-lt"/>
                <a:ea typeface="+mn-ea"/>
                <a:cs typeface="+mn-cs"/>
              </a:rPr>
              <a:t>Shee Atika</a:t>
            </a:r>
            <a:r>
              <a:rPr lang="en-US" sz="1200" kern="1200" dirty="0">
                <a:solidFill>
                  <a:schemeClr val="tx1"/>
                </a:solidFill>
                <a:effectLst/>
                <a:latin typeface="+mn-lt"/>
                <a:ea typeface="+mn-ea"/>
                <a:cs typeface="+mn-cs"/>
              </a:rPr>
              <a:t> and rebuilt their village and clan houses just outside the walls of New Archangel- thus, in 1823, the “Battle of 1804” officially ended with an uneasy peace between old enemies. </a:t>
            </a:r>
          </a:p>
          <a:p>
            <a:endParaRPr lang="en-US" dirty="0"/>
          </a:p>
        </p:txBody>
      </p:sp>
      <p:sp>
        <p:nvSpPr>
          <p:cNvPr id="4" name="Slide Number Placeholder 3"/>
          <p:cNvSpPr>
            <a:spLocks noGrp="1"/>
          </p:cNvSpPr>
          <p:nvPr>
            <p:ph type="sldNum" sz="quarter" idx="5"/>
          </p:nvPr>
        </p:nvSpPr>
        <p:spPr/>
        <p:txBody>
          <a:bodyPr/>
          <a:lstStyle/>
          <a:p>
            <a:fld id="{1E611E1D-9559-4FAF-9CEE-EE238F472F36}" type="slidenum">
              <a:rPr lang="en-US" smtClean="0"/>
              <a:t>10</a:t>
            </a:fld>
            <a:endParaRPr lang="en-US" dirty="0"/>
          </a:p>
        </p:txBody>
      </p:sp>
    </p:spTree>
    <p:extLst>
      <p:ext uri="{BB962C8B-B14F-4D97-AF65-F5344CB8AC3E}">
        <p14:creationId xmlns:p14="http://schemas.microsoft.com/office/powerpoint/2010/main" val="511859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Here at Sitka National Historical Park, every day we work to preserve</a:t>
            </a:r>
            <a:r>
              <a:rPr lang="en-US" sz="1200" kern="1200" dirty="0">
                <a:solidFill>
                  <a:schemeClr val="tx1"/>
                </a:solidFill>
                <a:effectLst/>
                <a:latin typeface="+mn-lt"/>
                <a:ea typeface="+mn-ea"/>
                <a:cs typeface="+mn-cs"/>
              </a:rPr>
              <a:t> and protect the legacy of important cultural and historical events that took place not only right here on the land in our park, but throughout the city of Sitka and  Southeast Alaska as well. This pole you see on the screen is called the “Kalyaan Pole”. In 1999, it was raised at the site of Shis’gi Noow to memorialize the battle of 1804 and bring closure to both the Tlingit people and the descendants of Russian survivors of the battle.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reasons our park exists are all in no small part due to the actions that occurred here during the Battle of 1804- </a:t>
            </a:r>
            <a:r>
              <a:rPr lang="en-US" sz="1200" kern="1200" dirty="0">
                <a:solidFill>
                  <a:schemeClr val="tx1"/>
                </a:solidFill>
                <a:effectLst/>
                <a:latin typeface="+mn-lt"/>
                <a:ea typeface="+mn-ea"/>
                <a:cs typeface="+mn-cs"/>
              </a:rPr>
              <a:t>because the battle occurred here, </a:t>
            </a:r>
            <a:r>
              <a:rPr lang="en-US" sz="1200" b="1" kern="1200" dirty="0">
                <a:solidFill>
                  <a:schemeClr val="tx1"/>
                </a:solidFill>
                <a:effectLst/>
                <a:latin typeface="+mn-lt"/>
                <a:ea typeface="+mn-ea"/>
                <a:cs typeface="+mn-cs"/>
              </a:rPr>
              <a:t>the Russians preserved this place</a:t>
            </a:r>
            <a:r>
              <a:rPr lang="en-US" sz="1200" kern="1200" dirty="0">
                <a:solidFill>
                  <a:schemeClr val="tx1"/>
                </a:solidFill>
                <a:effectLst/>
                <a:latin typeface="+mn-lt"/>
                <a:ea typeface="+mn-ea"/>
                <a:cs typeface="+mn-cs"/>
              </a:rPr>
              <a:t>. This is a photo of the “Russian memorial” within our park- a simple Russian orthodox cross and a plaque that reads “Erected in memory of the Russian sailors and Aleut hunters killed during the battle with the Kiks.ádi clan of the Tlingit Indians in 1804.”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Because the Russians preserved this place, so too did the Americans </a:t>
            </a:r>
            <a:r>
              <a:rPr lang="en-US" sz="1200" kern="1200" dirty="0">
                <a:solidFill>
                  <a:schemeClr val="tx1"/>
                </a:solidFill>
                <a:effectLst/>
                <a:latin typeface="+mn-lt"/>
                <a:ea typeface="+mn-ea"/>
                <a:cs typeface="+mn-cs"/>
              </a:rPr>
              <a:t>when they purchased all of the land that Russia claimed in Alaska in 1867. </a:t>
            </a:r>
            <a:r>
              <a:rPr lang="en-US" sz="1200" b="1" kern="1200" dirty="0">
                <a:solidFill>
                  <a:schemeClr val="tx1"/>
                </a:solidFill>
                <a:effectLst/>
                <a:latin typeface="+mn-lt"/>
                <a:ea typeface="+mn-ea"/>
                <a:cs typeface="+mn-cs"/>
              </a:rPr>
              <a:t>Because the Americans preserved it</a:t>
            </a:r>
            <a:r>
              <a:rPr lang="en-US" sz="1200" kern="1200" dirty="0">
                <a:solidFill>
                  <a:schemeClr val="tx1"/>
                </a:solidFill>
                <a:effectLst/>
                <a:latin typeface="+mn-lt"/>
                <a:ea typeface="+mn-ea"/>
                <a:cs typeface="+mn-cs"/>
              </a:rPr>
              <a:t>, it became home to a collection of totem poles gathered by the American governor in the 1900’s. Here in this photograph, we can see several of these Totem poles lining a path through what is now Sitka National Historical Park- in the early 1900’s this was a beloved local park called “Lover’s Lane”.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Because we have a collection of totem poles,</a:t>
            </a:r>
            <a:r>
              <a:rPr lang="en-US" sz="1200" kern="1200" dirty="0">
                <a:solidFill>
                  <a:schemeClr val="tx1"/>
                </a:solidFill>
                <a:effectLst/>
                <a:latin typeface="+mn-lt"/>
                <a:ea typeface="+mn-ea"/>
                <a:cs typeface="+mn-cs"/>
              </a:rPr>
              <a:t> this park has become an important site for the practice and preservation of Alaskan native culture; including the recarving of older, more worn-down poles and even the carving of new poles telling new stories (like the Kalyaan pole). This photograph, taken in October of 2020, shows a local carver named Tommy Joseph standing over a large yellow cedar log, working on a re-carving of one of our oldest poles- the Waasgo Legend Pole.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every story we tell, every legend we pass on</a:t>
            </a:r>
            <a:r>
              <a:rPr lang="en-US" sz="1200" kern="1200" dirty="0">
                <a:solidFill>
                  <a:schemeClr val="tx1"/>
                </a:solidFill>
                <a:effectLst/>
                <a:latin typeface="+mn-lt"/>
                <a:ea typeface="+mn-ea"/>
                <a:cs typeface="+mn-cs"/>
              </a:rPr>
              <a:t>, every student or visitor we serve, or in every educational program we deliver, we strive to show how much we rely on remembering the stories of the past and preserving them for the future. Our park is, if nothing else, a reminder that we can study and memorialize the stories and events of disparate peoples in the past- they stand as a testament to their history and their lives.</a:t>
            </a:r>
            <a:r>
              <a:rPr lang="en-US" dirty="0">
                <a:solidFill>
                  <a:schemeClr val="bg1"/>
                </a:solidFill>
                <a:latin typeface="NPSRawlinsonOT" panose="02000505070000020003" pitchFamily="50" charset="0"/>
              </a:rPr>
              <a:t> By preserving their stories, memories, and identities, we recognize our own history of conflict while also acknowledging our ability to make peace</a:t>
            </a:r>
            <a:r>
              <a:rPr lang="en-US" sz="1200" kern="1200" dirty="0">
                <a:solidFill>
                  <a:schemeClr val="tx1"/>
                </a:solidFill>
                <a:effectLst/>
                <a:latin typeface="+mn-lt"/>
                <a:ea typeface="+mn-ea"/>
                <a:cs typeface="+mn-cs"/>
              </a:rPr>
              <a:t>- which is something the world can always use more of. So I encourage all of you, students of (insert school name here), to always be mindful of how your stories are told, even if they’re not stories of conflict, and always be aware that the events of today shape the future of tomorrow. It is all of our responsibility to ensure that we give ourselves the best chance to embrace that spirit of peace and reconciliation that drives and guides us here at Sitka National Historical Park.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that, our program today has come to an end! I’d like to thank all of you for being such good listeners and such an engaging class, and a special thank you to (insert teacher name here) for inviting me to speak with all of you today. We do still have some time, so if you have any questions that you’ve been hanging on to now is the time to ask them! </a:t>
            </a:r>
          </a:p>
          <a:p>
            <a:endParaRPr lang="en-US" dirty="0"/>
          </a:p>
        </p:txBody>
      </p:sp>
      <p:sp>
        <p:nvSpPr>
          <p:cNvPr id="4" name="Slide Number Placeholder 3"/>
          <p:cNvSpPr>
            <a:spLocks noGrp="1"/>
          </p:cNvSpPr>
          <p:nvPr>
            <p:ph type="sldNum" sz="quarter" idx="5"/>
          </p:nvPr>
        </p:nvSpPr>
        <p:spPr/>
        <p:txBody>
          <a:bodyPr/>
          <a:lstStyle/>
          <a:p>
            <a:fld id="{1E611E1D-9559-4FAF-9CEE-EE238F472F36}" type="slidenum">
              <a:rPr lang="en-US" smtClean="0"/>
              <a:t>11</a:t>
            </a:fld>
            <a:endParaRPr lang="en-US" dirty="0"/>
          </a:p>
        </p:txBody>
      </p:sp>
    </p:spTree>
    <p:extLst>
      <p:ext uri="{BB962C8B-B14F-4D97-AF65-F5344CB8AC3E}">
        <p14:creationId xmlns:p14="http://schemas.microsoft.com/office/powerpoint/2010/main" val="1601440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before we get to talking about history, we’re going to take a step back and talk about the </a:t>
            </a:r>
            <a:r>
              <a:rPr lang="en-US" sz="1200" b="1" kern="1200" dirty="0">
                <a:solidFill>
                  <a:schemeClr val="bg1"/>
                </a:solidFill>
                <a:effectLst/>
                <a:latin typeface="+mn-lt"/>
                <a:ea typeface="+mn-ea"/>
                <a:cs typeface="+mn-cs"/>
              </a:rPr>
              <a:t>City of Sitka and Southeast Alaska</a:t>
            </a:r>
            <a:r>
              <a:rPr lang="en-US" sz="1200" kern="1200" dirty="0">
                <a:solidFill>
                  <a:schemeClr val="tx1"/>
                </a:solidFill>
                <a:effectLst/>
                <a:latin typeface="+mn-lt"/>
                <a:ea typeface="+mn-ea"/>
                <a:cs typeface="+mn-cs"/>
              </a:rPr>
              <a:t>. On the top here, you can see a rocky beach leading to a waterway before climbing up a large, tree covered mountain- this photo was actually taken right here in Sitka National Historical Park. On the bottom, you can see the City of Sitka nestled in between some mountains, with three mountains that we call the “Three Sisters” framing the back- if you look closely, you’ll be able to see the green spire of Saint Michael’s Orthodox Church in the center of town. </a:t>
            </a:r>
            <a:r>
              <a:rPr lang="en-US" sz="1200" b="1" kern="1200" dirty="0">
                <a:solidFill>
                  <a:schemeClr val="tx1"/>
                </a:solidFill>
                <a:effectLst/>
                <a:latin typeface="+mn-lt"/>
                <a:ea typeface="+mn-ea"/>
                <a:cs typeface="+mn-cs"/>
              </a:rPr>
              <a:t>The City of Sitka </a:t>
            </a:r>
            <a:r>
              <a:rPr lang="en-US" sz="1200" kern="1200" dirty="0">
                <a:solidFill>
                  <a:schemeClr val="tx1"/>
                </a:solidFill>
                <a:effectLst/>
                <a:latin typeface="+mn-lt"/>
                <a:ea typeface="+mn-ea"/>
                <a:cs typeface="+mn-cs"/>
              </a:rPr>
              <a:t>is located in Southeast Alaska, on a large island that today, we call Baranof Island. This island is part of a much larger chain, which together we call the Alexander Archipelago.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This land that we live on </a:t>
            </a:r>
            <a:r>
              <a:rPr lang="en-US" sz="1200" kern="1200" dirty="0">
                <a:solidFill>
                  <a:schemeClr val="tx1"/>
                </a:solidFill>
                <a:effectLst/>
                <a:latin typeface="+mn-lt"/>
                <a:ea typeface="+mn-ea"/>
                <a:cs typeface="+mn-cs"/>
              </a:rPr>
              <a:t>is the traditional homeland of the Tlingit people- a group of Alaskan native people who live throughout the entire Alexander Archipelago and even into Canada. On the top, you can see a map of the land traditionally claimed by the Tlingit people. This map is broken up into different </a:t>
            </a:r>
            <a:r>
              <a:rPr lang="en-US" sz="1200" i="1" kern="1200" dirty="0">
                <a:solidFill>
                  <a:schemeClr val="tx1"/>
                </a:solidFill>
                <a:effectLst/>
                <a:latin typeface="+mn-lt"/>
                <a:ea typeface="+mn-ea"/>
                <a:cs typeface="+mn-cs"/>
              </a:rPr>
              <a:t>kwaans, </a:t>
            </a:r>
            <a:r>
              <a:rPr lang="en-US" sz="1200" kern="1200" dirty="0">
                <a:solidFill>
                  <a:schemeClr val="tx1"/>
                </a:solidFill>
                <a:effectLst/>
                <a:latin typeface="+mn-lt"/>
                <a:ea typeface="+mn-ea"/>
                <a:cs typeface="+mn-cs"/>
              </a:rPr>
              <a:t>which are similar to states. On the bottom, you can see a map of the Alexander Archipelago, with the water colored white and the various islands shaded green. This large island in the center is Baranof Island, where Sitka is today. The Tlingit called this island </a:t>
            </a:r>
            <a:r>
              <a:rPr lang="en-US" sz="1200" i="1" kern="1200" dirty="0">
                <a:solidFill>
                  <a:schemeClr val="tx1"/>
                </a:solidFill>
                <a:effectLst/>
                <a:latin typeface="+mn-lt"/>
                <a:ea typeface="+mn-ea"/>
                <a:cs typeface="+mn-cs"/>
              </a:rPr>
              <a:t>Shee</a:t>
            </a:r>
            <a:r>
              <a:rPr lang="en-US" sz="1200" kern="1200" dirty="0">
                <a:solidFill>
                  <a:schemeClr val="tx1"/>
                </a:solidFill>
                <a:effectLst/>
                <a:latin typeface="+mn-lt"/>
                <a:ea typeface="+mn-ea"/>
                <a:cs typeface="+mn-cs"/>
              </a:rPr>
              <a:t>, and they’ve lived here since ‘time immemorial’- evidence found by archaeologists tell us that they’ve likely lived here for at least 10,000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Tlingit live in clans- </a:t>
            </a:r>
            <a:r>
              <a:rPr lang="en-US" sz="1200" kern="1200" dirty="0">
                <a:solidFill>
                  <a:schemeClr val="tx1"/>
                </a:solidFill>
                <a:effectLst/>
                <a:latin typeface="+mn-lt"/>
                <a:ea typeface="+mn-ea"/>
                <a:cs typeface="+mn-cs"/>
              </a:rPr>
              <a:t>historically, the largest Tlingit clans here on Baranof Island were the Kiks.ádi and the Kaagwaantaan. These two clans come from different moieties, which are large groups of clans- the Kiks.ádi come from the Raven Moiety, and the Kaagwaantaan come from the Eagle Moiety. That there are two groups is an important part of Tlingit culture, which celebrates the duality in all things- for example, in traditional Tlingit culture, people from the same moiety cannot get married- you have to marry someone from the other moiety. In this bottom picture, you can see Raven on the left and Eagle on the right, carved into a large piece of yellow cedar. You can see the unique styling and beautiful coloration of Tlingit art, which today we call “formline 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These traditions</a:t>
            </a:r>
            <a:r>
              <a:rPr lang="en-US" sz="1200" kern="1200" dirty="0">
                <a:solidFill>
                  <a:schemeClr val="tx1"/>
                </a:solidFill>
                <a:effectLst/>
                <a:latin typeface="+mn-lt"/>
                <a:ea typeface="+mn-ea"/>
                <a:cs typeface="+mn-cs"/>
              </a:rPr>
              <a:t> are unique to Southeast Alaska and the people who have called this place home for thousands of years- In this time, these people have learned to master the land and its resources, taking advantage of the natural bounty that could be found here. They’ve developed unique linguistic, cultural, and social traditions- as well as totally distinct styles of art, architecture, and aesthetics.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611E1D-9559-4FAF-9CEE-EE238F472F36}" type="slidenum">
              <a:rPr lang="en-US" smtClean="0"/>
              <a:t>2</a:t>
            </a:fld>
            <a:endParaRPr lang="en-US" dirty="0"/>
          </a:p>
        </p:txBody>
      </p:sp>
    </p:spTree>
    <p:extLst>
      <p:ext uri="{BB962C8B-B14F-4D97-AF65-F5344CB8AC3E}">
        <p14:creationId xmlns:p14="http://schemas.microsoft.com/office/powerpoint/2010/main" val="1842847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Now, what do you think I mean when I say </a:t>
            </a:r>
            <a:r>
              <a:rPr lang="en-US" sz="1200" kern="1200" dirty="0">
                <a:solidFill>
                  <a:schemeClr val="tx1"/>
                </a:solidFill>
                <a:effectLst/>
                <a:latin typeface="+mn-lt"/>
                <a:ea typeface="+mn-ea"/>
                <a:cs typeface="+mn-cs"/>
              </a:rPr>
              <a:t>“a natural abundance of resources”- what kind of images does that bring to your mind? On this slide, you can see pictures of various animals that we regularly see here in Sitka like otters, eagles, bears, deer, and salmon- but a natural abundance of resources can be so much more than just animals. For example, </a:t>
            </a:r>
            <a:r>
              <a:rPr lang="en-US" sz="1200" b="1" kern="1200" dirty="0">
                <a:solidFill>
                  <a:schemeClr val="tx1"/>
                </a:solidFill>
                <a:effectLst/>
                <a:latin typeface="+mn-lt"/>
                <a:ea typeface="+mn-ea"/>
                <a:cs typeface="+mn-cs"/>
              </a:rPr>
              <a:t>we could be talking about the different types</a:t>
            </a:r>
            <a:r>
              <a:rPr lang="en-US" sz="1200" kern="1200" dirty="0">
                <a:solidFill>
                  <a:schemeClr val="tx1"/>
                </a:solidFill>
                <a:effectLst/>
                <a:latin typeface="+mn-lt"/>
                <a:ea typeface="+mn-ea"/>
                <a:cs typeface="+mn-cs"/>
              </a:rPr>
              <a:t> of plants you can find in a place- in these new pictures you can see different types of plants we have here in Sitka like salmonberries, mountain ash, fireweed, kelp, and the giant Sitka Spruce trees. For me, it makes me think of ___________ (insert a personal story about a time you’ve witnessed or experienced a natural bounty here; for example, I might talk about hiking in Maine and finding a mountaintop covered in wild blueberries and spending time eating handful after handful of them). Has anyone else had an experience like that?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students give examples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Yeah, that’s a great example! Here in Southeast Alaska, and especially here on Baranof Island, the abundance of natural resources really allowed a variety of cultures, like the Tlingit, to thrive in very unique ways.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natural resources that can be found here also attracted the attention from Europeans as well; particularly </a:t>
            </a:r>
            <a:r>
              <a:rPr lang="en-US" sz="1200" b="1" kern="1200" dirty="0">
                <a:solidFill>
                  <a:schemeClr val="tx1"/>
                </a:solidFill>
                <a:effectLst/>
                <a:latin typeface="+mn-lt"/>
                <a:ea typeface="+mn-ea"/>
                <a:cs typeface="+mn-cs"/>
              </a:rPr>
              <a:t>one resource in general</a:t>
            </a:r>
            <a:r>
              <a:rPr lang="en-US" sz="1200" kern="1200" dirty="0">
                <a:solidFill>
                  <a:schemeClr val="tx1"/>
                </a:solidFill>
                <a:effectLst/>
                <a:latin typeface="+mn-lt"/>
                <a:ea typeface="+mn-ea"/>
                <a:cs typeface="+mn-cs"/>
              </a:rPr>
              <a:t>- does anyone know which one?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students guess</a:t>
            </a:r>
          </a:p>
          <a:p>
            <a:endParaRPr lang="en-US" dirty="0"/>
          </a:p>
        </p:txBody>
      </p:sp>
      <p:sp>
        <p:nvSpPr>
          <p:cNvPr id="4" name="Slide Number Placeholder 3"/>
          <p:cNvSpPr>
            <a:spLocks noGrp="1"/>
          </p:cNvSpPr>
          <p:nvPr>
            <p:ph type="sldNum" sz="quarter" idx="5"/>
          </p:nvPr>
        </p:nvSpPr>
        <p:spPr/>
        <p:txBody>
          <a:bodyPr/>
          <a:lstStyle/>
          <a:p>
            <a:fld id="{1E611E1D-9559-4FAF-9CEE-EE238F472F36}" type="slidenum">
              <a:rPr lang="en-US" smtClean="0"/>
              <a:t>3</a:t>
            </a:fld>
            <a:endParaRPr lang="en-US" dirty="0"/>
          </a:p>
        </p:txBody>
      </p:sp>
    </p:spTree>
    <p:extLst>
      <p:ext uri="{BB962C8B-B14F-4D97-AF65-F5344CB8AC3E}">
        <p14:creationId xmlns:p14="http://schemas.microsoft.com/office/powerpoint/2010/main" val="4078033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Yeah, very good! </a:t>
            </a:r>
            <a:r>
              <a:rPr lang="en-US" sz="1200" b="1" kern="1200" dirty="0">
                <a:solidFill>
                  <a:schemeClr val="tx1"/>
                </a:solidFill>
                <a:effectLst/>
                <a:latin typeface="+mn-lt"/>
                <a:ea typeface="+mn-ea"/>
                <a:cs typeface="+mn-cs"/>
              </a:rPr>
              <a:t>The abundance of fur,</a:t>
            </a:r>
            <a:r>
              <a:rPr lang="en-US" sz="1200" kern="1200" dirty="0">
                <a:solidFill>
                  <a:schemeClr val="tx1"/>
                </a:solidFill>
                <a:effectLst/>
                <a:latin typeface="+mn-lt"/>
                <a:ea typeface="+mn-ea"/>
                <a:cs typeface="+mn-cs"/>
              </a:rPr>
              <a:t> especially sea otter fur, here in Southeast Alaska brought European hunters and merchants from places like France, Great Britain, and Spain out of their colonies in North America and into coastal Alaskan waters. However, </a:t>
            </a:r>
            <a:r>
              <a:rPr lang="en-US" sz="1200" b="1" kern="1200" dirty="0">
                <a:solidFill>
                  <a:schemeClr val="tx1"/>
                </a:solidFill>
                <a:effectLst/>
                <a:latin typeface="+mn-lt"/>
                <a:ea typeface="+mn-ea"/>
                <a:cs typeface="+mn-cs"/>
              </a:rPr>
              <a:t>the first </a:t>
            </a:r>
            <a:r>
              <a:rPr lang="en-US" sz="1200" kern="1200" dirty="0">
                <a:solidFill>
                  <a:schemeClr val="tx1"/>
                </a:solidFill>
                <a:effectLst/>
                <a:latin typeface="+mn-lt"/>
                <a:ea typeface="+mn-ea"/>
                <a:cs typeface="+mn-cs"/>
              </a:rPr>
              <a:t>non-Alaskan native hunters to arrive here in Alaska actually came from Russia- on the top here, you can see a drawing of them dressed in warm furs and standing in a snowy forest, ready to hunt. On the bottom, you can see a photo of a Sea Otter- maybe you can tell from the picture how warm and soft their fur looks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Russian, these hunters are called </a:t>
            </a:r>
            <a:r>
              <a:rPr lang="en-US" sz="1200" i="1" kern="1200" dirty="0">
                <a:solidFill>
                  <a:schemeClr val="tx1"/>
                </a:solidFill>
                <a:effectLst/>
                <a:latin typeface="+mn-lt"/>
                <a:ea typeface="+mn-ea"/>
                <a:cs typeface="+mn-cs"/>
              </a:rPr>
              <a:t>Promyshlenniki</a:t>
            </a:r>
            <a:r>
              <a:rPr lang="en-US" sz="1200" kern="1200" dirty="0">
                <a:solidFill>
                  <a:schemeClr val="tx1"/>
                </a:solidFill>
                <a:effectLst/>
                <a:latin typeface="+mn-lt"/>
                <a:ea typeface="+mn-ea"/>
                <a:cs typeface="+mn-cs"/>
              </a:rPr>
              <a:t>- I have the word written here in Russian, and I’d like us all to try and pronounce this word? Ready?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syllable we’re going to pronounce is “prom”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Give students a moment to copy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we’re going to say “ooh”- instead of a long “moo” like a cow would say, try making that double “oo” sound way in the back and bottom of your throat (almost like you’d do when you do a Russian accent)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Give students a moment to copy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third syllable is “shlen”- pretty easy 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Give students a moment to copy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 last syllable we’re going to say is “ikki”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Great job everyone! Now, can we put it all together? “Prom-ooh-shlen-ikki”</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we know that the Promyshlenniki started in Russia, and eventually wound-up hunting in the coastal waters of Alaska, but there was an in-between step for them, and a way for them to navigate their way across the Pacific Ocean in rickety, poorly made boats- bear in mind that the majority of these hunters were poor people who had limited experience in the water and many of them probably didn’t even know how to swim. And yet, they still set off across the cold and icy waters of the North Pacific in the search for these Sea Otters.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imagine, for just a minute, that you’re one of these hunters. You and a few of your fellow hunters have been at sea for days or weeks, facing hunger, thirst, cold, and the kind of wet that just seeps through your clothes into your bones. Now imagine how overjoyed you would feel when you see an island- and not only is this solid land but its full of people who, unlike you and your friends, actually </a:t>
            </a:r>
            <a:r>
              <a:rPr lang="en-US" sz="1200" i="1" kern="1200" dirty="0">
                <a:solidFill>
                  <a:schemeClr val="tx1"/>
                </a:solidFill>
                <a:effectLst/>
                <a:latin typeface="+mn-lt"/>
                <a:ea typeface="+mn-ea"/>
                <a:cs typeface="+mn-cs"/>
              </a:rPr>
              <a:t>are</a:t>
            </a:r>
            <a:r>
              <a:rPr lang="en-US" sz="1200" kern="1200" dirty="0">
                <a:solidFill>
                  <a:schemeClr val="tx1"/>
                </a:solidFill>
                <a:effectLst/>
                <a:latin typeface="+mn-lt"/>
                <a:ea typeface="+mn-ea"/>
                <a:cs typeface="+mn-cs"/>
              </a:rPr>
              <a:t> expert boat builders, navigators, and marine hunters. And, most importantly for you, you have technologies like guns and steel, and they don’t.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promyshlenniki spread out</a:t>
            </a:r>
            <a:r>
              <a:rPr lang="en-US" sz="1200" kern="1200" dirty="0">
                <a:solidFill>
                  <a:schemeClr val="tx1"/>
                </a:solidFill>
                <a:effectLst/>
                <a:latin typeface="+mn-lt"/>
                <a:ea typeface="+mn-ea"/>
                <a:cs typeface="+mn-cs"/>
              </a:rPr>
              <a:t> from the eastern shores of Siberia and made their way into the Aleutian Islands that spread all the way across the Pacific Ocean between Russian and Alaska. Instead of having to make one long journey, these hunters could make dozens of smaller trips, hunting sea otters and resupplying as they went. On this top map that just appeared on the screen, you can see a map of the Aleutian Islands, and the ways that the Promyshlenniki spread out through these islands. </a:t>
            </a:r>
            <a:r>
              <a:rPr lang="en-US" sz="1200" b="1" kern="1200" dirty="0">
                <a:solidFill>
                  <a:schemeClr val="tx1"/>
                </a:solidFill>
                <a:effectLst/>
                <a:latin typeface="+mn-lt"/>
                <a:ea typeface="+mn-ea"/>
                <a:cs typeface="+mn-cs"/>
              </a:rPr>
              <a:t>In the Aleutian Islands</a:t>
            </a:r>
            <a:r>
              <a:rPr lang="en-US" sz="1200" kern="1200" dirty="0">
                <a:solidFill>
                  <a:schemeClr val="tx1"/>
                </a:solidFill>
                <a:effectLst/>
                <a:latin typeface="+mn-lt"/>
                <a:ea typeface="+mn-ea"/>
                <a:cs typeface="+mn-cs"/>
              </a:rPr>
              <a:t>, they also encountered a group of Alaskan native people that they called Aleut, but who called themselves Unangan. Through a system of intermarriage, indenture, and even outright violence, the promyshlenniki coerced, or forced, the Aleut people to work for them, hunting sea otters. Here, you can see images of Aleut people hunting close to shore, using their specially adapted technologies like kayaks, spears, and bentwood visors to operate close to shore, while the Russians are bound to their ships in deeper waters. </a:t>
            </a:r>
            <a:r>
              <a:rPr lang="en-US" sz="1200" b="1" kern="1200" dirty="0">
                <a:solidFill>
                  <a:schemeClr val="tx1"/>
                </a:solidFill>
                <a:effectLst/>
                <a:latin typeface="+mn-lt"/>
                <a:ea typeface="+mn-ea"/>
                <a:cs typeface="+mn-cs"/>
              </a:rPr>
              <a:t>This was a cycle </a:t>
            </a:r>
            <a:r>
              <a:rPr lang="en-US" sz="1200" kern="1200" dirty="0">
                <a:solidFill>
                  <a:schemeClr val="tx1"/>
                </a:solidFill>
                <a:effectLst/>
                <a:latin typeface="+mn-lt"/>
                <a:ea typeface="+mn-ea"/>
                <a:cs typeface="+mn-cs"/>
              </a:rPr>
              <a:t>that they continued for decades and decades- of overuse, and of the coercion of Alaskan native people.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611E1D-9559-4FAF-9CEE-EE238F472F36}" type="slidenum">
              <a:rPr lang="en-US" smtClean="0"/>
              <a:t>4</a:t>
            </a:fld>
            <a:endParaRPr lang="en-US" dirty="0"/>
          </a:p>
        </p:txBody>
      </p:sp>
    </p:spTree>
    <p:extLst>
      <p:ext uri="{BB962C8B-B14F-4D97-AF65-F5344CB8AC3E}">
        <p14:creationId xmlns:p14="http://schemas.microsoft.com/office/powerpoint/2010/main" val="3093949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Eventually, Sea Otter populations</a:t>
            </a:r>
            <a:r>
              <a:rPr lang="en-US" sz="1200" kern="1200" dirty="0">
                <a:solidFill>
                  <a:schemeClr val="tx1"/>
                </a:solidFill>
                <a:effectLst/>
                <a:latin typeface="+mn-lt"/>
                <a:ea typeface="+mn-ea"/>
                <a:cs typeface="+mn-cs"/>
              </a:rPr>
              <a:t> in the Aleutian Islands began to fall- and so the Russians and their Unangan workers were forced to move on to Southcentral Alaska to hunt for more sustainable populations- and there, they met another group of Alaskan native people that they called Alutiit, but whose name for themselves was Sugpiaq.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 Sugpiaq weren’t the only people the Russians found themselves dealing with in mainland Alaska- </a:t>
            </a:r>
            <a:r>
              <a:rPr lang="en-US" sz="1200" b="1" kern="1200" dirty="0">
                <a:solidFill>
                  <a:schemeClr val="tx1"/>
                </a:solidFill>
                <a:effectLst/>
                <a:latin typeface="+mn-lt"/>
                <a:ea typeface="+mn-ea"/>
                <a:cs typeface="+mn-cs"/>
              </a:rPr>
              <a:t>they also began to encounter other European hunters</a:t>
            </a:r>
            <a:r>
              <a:rPr lang="en-US" sz="1200" kern="1200" dirty="0">
                <a:solidFill>
                  <a:schemeClr val="tx1"/>
                </a:solidFill>
                <a:effectLst/>
                <a:latin typeface="+mn-lt"/>
                <a:ea typeface="+mn-ea"/>
                <a:cs typeface="+mn-cs"/>
              </a:rPr>
              <a:t>. Can anyone guess some of the countries that these hunters were coming from, and where they’d been before coming to Alaska? We talked about it very briefly just a minute ago, so we’re doing a little pop-quiz to see who was paying attention- there’s three specific answers I’m looking for.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That’s correct! The Russian promyshlenniki began encountering British, French, and Spanish traders and hunters the further east and south they went in Alaska- and that worried them. They understood exactly how profitable sea otter fur was and would continue to be. They thought that the presence of other Europeans here in Alaska would weaken their own “claim” on this land, never mind the fact that the Alaskan native people they had encountered along the way were really the true owners of this place.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response to these other Europeans, the Russians really started to ramp up their efforts to establish permanent settlements</a:t>
            </a:r>
            <a:r>
              <a:rPr lang="en-US" sz="1200" kern="1200" dirty="0">
                <a:solidFill>
                  <a:schemeClr val="tx1"/>
                </a:solidFill>
                <a:effectLst/>
                <a:latin typeface="+mn-lt"/>
                <a:ea typeface="+mn-ea"/>
                <a:cs typeface="+mn-cs"/>
              </a:rPr>
              <a:t>, outposts, and bases of power here in Alaska, in the places they knew Sea Otters could be found. This picture that we’ve been looking at while we’re talking is a drawing of the Russians and their Unangan employees arriving on Kodiak Island, which is located in Southcentral Alaska. In 1784, one of the wealthiest and most successful Russian fur trading companies established the first permanent Russian settlement in Alaska here, which they called Three Saints Bay.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the word choice here is important. I said </a:t>
            </a:r>
            <a:r>
              <a:rPr lang="en-US" sz="1200" i="1" kern="1200" dirty="0">
                <a:solidFill>
                  <a:schemeClr val="tx1"/>
                </a:solidFill>
                <a:effectLst/>
                <a:latin typeface="+mn-lt"/>
                <a:ea typeface="+mn-ea"/>
                <a:cs typeface="+mn-cs"/>
              </a:rPr>
              <a:t>one of </a:t>
            </a:r>
            <a:r>
              <a:rPr lang="en-US" sz="1200" kern="1200" dirty="0">
                <a:solidFill>
                  <a:schemeClr val="tx1"/>
                </a:solidFill>
                <a:effectLst/>
                <a:latin typeface="+mn-lt"/>
                <a:ea typeface="+mn-ea"/>
                <a:cs typeface="+mn-cs"/>
              </a:rPr>
              <a:t>the wealthiest and most successful trading companies. That’s because, as I’m sure you can probably guess, there were A LOT of these companies being formed, going and hunting for a year or two, and then dissolving after their voyage was complete. In the Aleutian Islands, this was fine- the Russians had no one else to compete with, and no threat to their claim on the land. Like we’ve talked about, that changed when they got into Southcentral Alaska- suddenly, all of these small companies couldn’t compete with larger, better organized, better funded, and better equipped trading companies (especially the British, who had the huge Hudson’s Bay Company that was located in Canada).</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response, the Tsar Paul I, </a:t>
            </a:r>
            <a:r>
              <a:rPr lang="en-US" sz="1200" kern="1200" dirty="0">
                <a:solidFill>
                  <a:schemeClr val="tx1"/>
                </a:solidFill>
                <a:effectLst/>
                <a:latin typeface="+mn-lt"/>
                <a:ea typeface="+mn-ea"/>
                <a:cs typeface="+mn-cs"/>
              </a:rPr>
              <a:t>who’s title is equivalent to something like a king or emperor, founded the Russian American Company in 1799. Here, you can see the flag of the Russian American company, with the traditional Blue, White, and Red of the Russian flag, and the double-headed eagle, which was the symbol of the Russian imperial family. The Russian American company was a state-owned company, which meant the government was entitled to a significant portion of the company’s profits. In exchange, the RAC was given a monopoly on fur trading in Alaska, meaning only employees of that company were allowed to hunt and trade Sea Otter fur in any Russian territory in Alaska- and again, we know this territory was rapidly expanding because for the first time they were doing what? Who can tell me? </a:t>
            </a:r>
          </a:p>
          <a:p>
            <a:endParaRPr lang="en-US" dirty="0"/>
          </a:p>
        </p:txBody>
      </p:sp>
      <p:sp>
        <p:nvSpPr>
          <p:cNvPr id="4" name="Slide Number Placeholder 3"/>
          <p:cNvSpPr>
            <a:spLocks noGrp="1"/>
          </p:cNvSpPr>
          <p:nvPr>
            <p:ph type="sldNum" sz="quarter" idx="5"/>
          </p:nvPr>
        </p:nvSpPr>
        <p:spPr/>
        <p:txBody>
          <a:bodyPr/>
          <a:lstStyle/>
          <a:p>
            <a:fld id="{1E611E1D-9559-4FAF-9CEE-EE238F472F36}" type="slidenum">
              <a:rPr lang="en-US" smtClean="0"/>
              <a:t>5</a:t>
            </a:fld>
            <a:endParaRPr lang="en-US" dirty="0"/>
          </a:p>
        </p:txBody>
      </p:sp>
    </p:spTree>
    <p:extLst>
      <p:ext uri="{BB962C8B-B14F-4D97-AF65-F5344CB8AC3E}">
        <p14:creationId xmlns:p14="http://schemas.microsoft.com/office/powerpoint/2010/main" val="1646362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Yes, very good! </a:t>
            </a:r>
            <a:r>
              <a:rPr lang="en-US" sz="1200" b="1" kern="1200" dirty="0">
                <a:solidFill>
                  <a:schemeClr val="tx1"/>
                </a:solidFill>
                <a:effectLst/>
                <a:latin typeface="+mn-lt"/>
                <a:ea typeface="+mn-ea"/>
                <a:cs typeface="+mn-cs"/>
              </a:rPr>
              <a:t>And among the locations </a:t>
            </a:r>
            <a:r>
              <a:rPr lang="en-US" sz="1200" kern="1200" dirty="0">
                <a:solidFill>
                  <a:schemeClr val="tx1"/>
                </a:solidFill>
                <a:effectLst/>
                <a:latin typeface="+mn-lt"/>
                <a:ea typeface="+mn-ea"/>
                <a:cs typeface="+mn-cs"/>
              </a:rPr>
              <a:t>the Russian American company wished to build a settlement was right here, on </a:t>
            </a:r>
            <a:r>
              <a:rPr lang="en-US" sz="1200" i="1" kern="1200" dirty="0">
                <a:solidFill>
                  <a:schemeClr val="tx1"/>
                </a:solidFill>
                <a:effectLst/>
                <a:latin typeface="+mn-lt"/>
                <a:ea typeface="+mn-ea"/>
                <a:cs typeface="+mn-cs"/>
              </a:rPr>
              <a:t>Shee</a:t>
            </a:r>
            <a:r>
              <a:rPr lang="en-US" sz="1200" kern="1200" dirty="0">
                <a:solidFill>
                  <a:schemeClr val="tx1"/>
                </a:solidFill>
                <a:effectLst/>
                <a:latin typeface="+mn-lt"/>
                <a:ea typeface="+mn-ea"/>
                <a:cs typeface="+mn-cs"/>
              </a:rPr>
              <a:t>- again, a traditional home of the Tlingit people and the very same place that Sitka National Historical Park is now built. They had lived on this land for thousands and thousands of years, and they definitely weren’t eager to see the Russians and their Alaskan native allies settle so close to the village that you see in this image here.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drawing, which is from 1793, is of </a:t>
            </a:r>
            <a:r>
              <a:rPr lang="en-US" sz="1200" i="1" kern="1200" dirty="0">
                <a:solidFill>
                  <a:schemeClr val="tx1"/>
                </a:solidFill>
                <a:effectLst/>
                <a:latin typeface="+mn-lt"/>
                <a:ea typeface="+mn-ea"/>
                <a:cs typeface="+mn-cs"/>
              </a:rPr>
              <a:t>Shee Atika</a:t>
            </a:r>
            <a:r>
              <a:rPr lang="en-US" sz="1200" kern="1200" dirty="0">
                <a:solidFill>
                  <a:schemeClr val="tx1"/>
                </a:solidFill>
                <a:effectLst/>
                <a:latin typeface="+mn-lt"/>
                <a:ea typeface="+mn-ea"/>
                <a:cs typeface="+mn-cs"/>
              </a:rPr>
              <a:t>, the Tlingit village that existed right here on </a:t>
            </a:r>
            <a:r>
              <a:rPr lang="en-US" sz="1200" i="1" kern="1200" dirty="0">
                <a:solidFill>
                  <a:schemeClr val="tx1"/>
                </a:solidFill>
                <a:effectLst/>
                <a:latin typeface="+mn-lt"/>
                <a:ea typeface="+mn-ea"/>
                <a:cs typeface="+mn-cs"/>
              </a:rPr>
              <a:t>Shee </a:t>
            </a:r>
            <a:r>
              <a:rPr lang="en-US" sz="1200" kern="1200" dirty="0">
                <a:solidFill>
                  <a:schemeClr val="tx1"/>
                </a:solidFill>
                <a:effectLst/>
                <a:latin typeface="+mn-lt"/>
                <a:ea typeface="+mn-ea"/>
                <a:cs typeface="+mn-cs"/>
              </a:rPr>
              <a:t>before the Russians arrived. I have a question for all of you- has anyone here ever had an experience when you see a picture of a place that’s familiar to you, but taken some time in the past? For example, maybe you’ve seen baby pictures of yourself at your own house or maybe a grandparent’s house, and had the thought that “this place is so familiar, but also looks very different now that time has passed”? Well, that’s how I feel looking at this drawing. Of course, the village of </a:t>
            </a:r>
            <a:r>
              <a:rPr lang="en-US" sz="1200" i="1" kern="1200" dirty="0">
                <a:solidFill>
                  <a:schemeClr val="tx1"/>
                </a:solidFill>
                <a:effectLst/>
                <a:latin typeface="+mn-lt"/>
                <a:ea typeface="+mn-ea"/>
                <a:cs typeface="+mn-cs"/>
              </a:rPr>
              <a:t>Shee Atika</a:t>
            </a:r>
            <a:r>
              <a:rPr lang="en-US" sz="1200" kern="1200" dirty="0">
                <a:solidFill>
                  <a:schemeClr val="tx1"/>
                </a:solidFill>
                <a:effectLst/>
                <a:latin typeface="+mn-lt"/>
                <a:ea typeface="+mn-ea"/>
                <a:cs typeface="+mn-cs"/>
              </a:rPr>
              <a:t> is gone today, and has been replaced by the City of Sitka- but if I were to go on a walk through town right now, I would still see these mountains you see in the background, or these islands that you see in the harbor. Just like the pictures you’ve seen and are thinking of, historical photographs and drawings like this one are excellent reminders that, even though these places and these people change, there’s always something familiar about them if you look, and there’s always something to learn.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1799</a:t>
            </a:r>
            <a:r>
              <a:rPr lang="en-US" sz="1200" kern="1200" dirty="0">
                <a:solidFill>
                  <a:schemeClr val="tx1"/>
                </a:solidFill>
                <a:effectLst/>
                <a:latin typeface="+mn-lt"/>
                <a:ea typeface="+mn-ea"/>
                <a:cs typeface="+mn-cs"/>
              </a:rPr>
              <a:t>, after negotiating with the Tlingit, the Russians were eventually granted the use of a site roughly 7 miles down the coast from </a:t>
            </a:r>
            <a:r>
              <a:rPr lang="en-US" sz="1200" i="1" kern="1200" dirty="0">
                <a:solidFill>
                  <a:schemeClr val="tx1"/>
                </a:solidFill>
                <a:effectLst/>
                <a:latin typeface="+mn-lt"/>
                <a:ea typeface="+mn-ea"/>
                <a:cs typeface="+mn-cs"/>
              </a:rPr>
              <a:t>Shee Atika</a:t>
            </a:r>
            <a:r>
              <a:rPr lang="en-US" sz="1200" kern="1200" dirty="0">
                <a:solidFill>
                  <a:schemeClr val="tx1"/>
                </a:solidFill>
                <a:effectLst/>
                <a:latin typeface="+mn-lt"/>
                <a:ea typeface="+mn-ea"/>
                <a:cs typeface="+mn-cs"/>
              </a:rPr>
              <a:t>, at a seasonal fishing camp the Kiks.ádi called </a:t>
            </a:r>
            <a:r>
              <a:rPr lang="en-US" sz="1200" i="1" kern="1200" dirty="0">
                <a:solidFill>
                  <a:schemeClr val="tx1"/>
                </a:solidFill>
                <a:effectLst/>
                <a:latin typeface="+mn-lt"/>
                <a:ea typeface="+mn-ea"/>
                <a:cs typeface="+mn-cs"/>
              </a:rPr>
              <a:t>Gajaa Heen</a:t>
            </a:r>
            <a:r>
              <a:rPr lang="en-US" sz="1200" kern="1200" dirty="0">
                <a:solidFill>
                  <a:schemeClr val="tx1"/>
                </a:solidFill>
                <a:effectLst/>
                <a:latin typeface="+mn-lt"/>
                <a:ea typeface="+mn-ea"/>
                <a:cs typeface="+mn-cs"/>
              </a:rPr>
              <a:t>. The Russian American company constructed a fur trading outpost there, which they called Redoubt Saint Michael. Here, you can see an artist’s rendition of the outpost, depicting what life might have been like there and what kind of buildings and enterprises were underway. </a:t>
            </a:r>
          </a:p>
          <a:p>
            <a:endParaRPr lang="en-US" dirty="0"/>
          </a:p>
        </p:txBody>
      </p:sp>
      <p:sp>
        <p:nvSpPr>
          <p:cNvPr id="4" name="Slide Number Placeholder 3"/>
          <p:cNvSpPr>
            <a:spLocks noGrp="1"/>
          </p:cNvSpPr>
          <p:nvPr>
            <p:ph type="sldNum" sz="quarter" idx="5"/>
          </p:nvPr>
        </p:nvSpPr>
        <p:spPr/>
        <p:txBody>
          <a:bodyPr/>
          <a:lstStyle/>
          <a:p>
            <a:fld id="{1E611E1D-9559-4FAF-9CEE-EE238F472F36}" type="slidenum">
              <a:rPr lang="en-US" smtClean="0"/>
              <a:t>6</a:t>
            </a:fld>
            <a:endParaRPr lang="en-US" dirty="0"/>
          </a:p>
        </p:txBody>
      </p:sp>
    </p:spTree>
    <p:extLst>
      <p:ext uri="{BB962C8B-B14F-4D97-AF65-F5344CB8AC3E}">
        <p14:creationId xmlns:p14="http://schemas.microsoft.com/office/powerpoint/2010/main" val="3066443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And yet, despite the fact that negotiations between these two different peoples</a:t>
            </a:r>
            <a:r>
              <a:rPr lang="en-US" sz="1200" kern="1200" dirty="0">
                <a:solidFill>
                  <a:schemeClr val="tx1"/>
                </a:solidFill>
                <a:effectLst/>
                <a:latin typeface="+mn-lt"/>
                <a:ea typeface="+mn-ea"/>
                <a:cs typeface="+mn-cs"/>
              </a:rPr>
              <a:t>, the period between 1799 and 1802 was anything but a peaceful time for the Tlingit of </a:t>
            </a:r>
            <a:r>
              <a:rPr lang="en-US" sz="1200" i="1" kern="1200" dirty="0">
                <a:solidFill>
                  <a:schemeClr val="tx1"/>
                </a:solidFill>
                <a:effectLst/>
                <a:latin typeface="+mn-lt"/>
                <a:ea typeface="+mn-ea"/>
                <a:cs typeface="+mn-cs"/>
              </a:rPr>
              <a:t>Shee</a:t>
            </a:r>
            <a:r>
              <a:rPr lang="en-US" sz="1200" kern="1200" dirty="0">
                <a:solidFill>
                  <a:schemeClr val="tx1"/>
                </a:solidFill>
                <a:effectLst/>
                <a:latin typeface="+mn-lt"/>
                <a:ea typeface="+mn-ea"/>
                <a:cs typeface="+mn-cs"/>
              </a:rPr>
              <a:t>, the Russian promyshlenniki, and their Aleut and Alutiit allies. A large part of this comes from the cultural and linguistic foot that these groups stood on. Who here has ever been somewhere with a different culture, and/or spoken to someone who did not speak the same language?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students raise their hands, maybe give an example or two if there’s 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any negotiation, people bring their own languages, ideas, and cultural biases to the table- factors that the other negotiating party can’t or won’t understand. This was definitely the case in 1799. While the Tlingit may have agreed to give the Russians this plot of land and access to the river, they certainly did not agree to let the Russians overhunt and overuse the resources of their land, the traditional resources they used yearly and required to live their lives, and they did certainly did not agree to join the cycle of abuse, assault, disregard, and disrespect that the Russians began with the Aleut and Sugpiaq peoples, and attempted to continue here in the Southeast.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1802, after an event described in Tlingit oral history, this growing outrage eventually erupted into violence. </a:t>
            </a:r>
            <a:r>
              <a:rPr lang="en-US" sz="1200" kern="1200" dirty="0">
                <a:solidFill>
                  <a:schemeClr val="tx1"/>
                </a:solidFill>
                <a:effectLst/>
                <a:latin typeface="+mn-lt"/>
                <a:ea typeface="+mn-ea"/>
                <a:cs typeface="+mn-cs"/>
              </a:rPr>
              <a:t>According to this story, there was once an elderly Russian man had been forced out of Saint Michael's Redoubt due to his age and frailty. In compassion, he was taken in and cared for by a Kiks.ádi clan leader named Shk’awulyeil and his family until he died. Afterwards, they returned his body to the Russians, so he could be buried in the proper custom. In “thanks”, the Russians invited Shk’awulyeil and his family to a feast; a feast in which they were served “awful tasting meat”. Not wishing to be impolite, they ate the meat but discovered afterward that it had been cut from the body of the old man, which outraged and offended the Tlingit. Shk’awulyeil, his sons, and nephews returned home and forced themselves to vomit- in Tlingit culture, cannibalism is seen as an ultimate taboo, and this incident could not go unpunished. Shk’awulyeil met with other important Tlingit leaders like Kalyaan/Katlian, the war leader of the Kiks.ádi, and Stoonook, an important Tlingit shaman, and together they declared war. In this picture, you can see an artist’s depiction of Shk’awulyeil stamping out the fire and declaring war on the Russians- there is a quote here that, unfortunately, has been cut off, but it reads “The Russians have now gone far enough. We are not animals. We are not savages, to eat our own flesh. We declare war.”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Tlingit called upon indigenous people from across Southeast Alaska- </a:t>
            </a:r>
            <a:r>
              <a:rPr lang="en-US" sz="1200" kern="1200" dirty="0">
                <a:solidFill>
                  <a:schemeClr val="tx1"/>
                </a:solidFill>
                <a:effectLst/>
                <a:latin typeface="+mn-lt"/>
                <a:ea typeface="+mn-ea"/>
                <a:cs typeface="+mn-cs"/>
              </a:rPr>
              <a:t>both Tlingit and Haida clans, several of whom were traditionally enemies of the Kiks.ádi, responded. Hostilities aside, none were eager to see the Russians expanding into Southeast Alaska. The unique family structure of the Tlingit people that we discussed earlier, and the importance of family to their culture, ensured that their allies, many of whom were brothers, cousins, uncles, etc. would come.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June of 1802, in carefully planned ambushes lead by Katlian, the Kiks.ádi battle leader, the Tlingit and their allies burned Saint Michael’s Redoubt to the ground and killed or took hostage the majority of its inhabitants, including women and children. They also ambushed the various hunting parties that were out searching for sea otters, killing most. In this artist’s depiction of this ambush, you can see the Tlingit dressed in their traditional armor with intricately carved battle helmets, with several carrying traditional weapons like daggers, and others carrying guns. When the violence was over, only a few Russians and Alaskan native workers, and the families of these people, had survived by hiding in the woods when the Tlingit began their attack.  These survivors were rescued by a passing British captain named Henry Barber his ship, </a:t>
            </a:r>
            <a:r>
              <a:rPr lang="en-US" sz="1200" i="1" kern="1200" dirty="0">
                <a:solidFill>
                  <a:schemeClr val="tx1"/>
                </a:solidFill>
                <a:effectLst/>
                <a:latin typeface="+mn-lt"/>
                <a:ea typeface="+mn-ea"/>
                <a:cs typeface="+mn-cs"/>
              </a:rPr>
              <a:t>The Unicorn</a:t>
            </a:r>
            <a:r>
              <a:rPr lang="en-US" sz="1200" kern="1200" dirty="0">
                <a:solidFill>
                  <a:schemeClr val="tx1"/>
                </a:solidFill>
                <a:effectLst/>
                <a:latin typeface="+mn-lt"/>
                <a:ea typeface="+mn-ea"/>
                <a:cs typeface="+mn-cs"/>
              </a:rPr>
              <a:t>. Unfortunately, Barber kidnapped the survivors and forced the head of the Russian-American company, Alexander Baranov, to pay him a ransom for their return. </a:t>
            </a:r>
          </a:p>
          <a:p>
            <a:r>
              <a:rPr lang="en-US" sz="1200" kern="1200" dirty="0">
                <a:solidFill>
                  <a:schemeClr val="tx1"/>
                </a:solidFill>
                <a:effectLst/>
                <a:latin typeface="+mn-lt"/>
                <a:ea typeface="+mn-ea"/>
                <a:cs typeface="+mn-cs"/>
              </a:rPr>
              <a:t>Here is a unique opportunity for some critical thinking- where do you think the Tlingit and other native people in Southeast Alaska were acquiring firearms? It certainly was not the Russians- why would they want to arm a group of people that they knew could pose a threat to their interests?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Wait for students to respond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Yeah, very good! The Tlingit were being armed by other European traders like the British, who wanted to establish their own outposts and settlements in Southeast Alaska. They couldn’t just outright attack the Russians themselves without creating an international incident, but they could convince the native people to do their dirty work for them, and supply them with the weapons they needed to do it. I want you to remember this- getting others to do your fighting for you is a “trick” that civilizations across the globe have done for all of history, in order to advance their own interests while seeming impartial. “Western” civilizations do this all the time- even America. In fact, many of the guns that the British were trading to the Tlingit originally came from America- “Brown Bess” muskets were supplied to soldiers during the Revolutionary War, and just thirty years later they were showing up in the hands of the Tlingit who battled the Russians. It’s important that we keep our eyes open to these important historical connections- without them we all have trouble seeing and understanding how the world is being shaped around us.    </a:t>
            </a:r>
          </a:p>
          <a:p>
            <a:pPr marL="285750" lvl="0" indent="-285750">
              <a:lnSpc>
                <a:spcPct val="90000"/>
              </a:lnSpc>
              <a:spcAft>
                <a:spcPts val="600"/>
              </a:spcAft>
              <a:buFont typeface="Arial" panose="020B0604020202020204" pitchFamily="34" charset="0"/>
              <a:buChar char="•"/>
            </a:pPr>
            <a:endParaRPr lang="en-US" sz="1400" dirty="0">
              <a:solidFill>
                <a:schemeClr val="bg1"/>
              </a:solidFill>
              <a:latin typeface="NPSRawlinsonOT" panose="02000505070000020003" pitchFamily="50" charset="0"/>
            </a:endParaRPr>
          </a:p>
          <a:p>
            <a:endParaRPr lang="en-US" dirty="0"/>
          </a:p>
        </p:txBody>
      </p:sp>
      <p:sp>
        <p:nvSpPr>
          <p:cNvPr id="4" name="Slide Number Placeholder 3"/>
          <p:cNvSpPr>
            <a:spLocks noGrp="1"/>
          </p:cNvSpPr>
          <p:nvPr>
            <p:ph type="sldNum" sz="quarter" idx="5"/>
          </p:nvPr>
        </p:nvSpPr>
        <p:spPr/>
        <p:txBody>
          <a:bodyPr/>
          <a:lstStyle/>
          <a:p>
            <a:fld id="{1E611E1D-9559-4FAF-9CEE-EE238F472F36}" type="slidenum">
              <a:rPr lang="en-US" smtClean="0"/>
              <a:t>7</a:t>
            </a:fld>
            <a:endParaRPr lang="en-US" dirty="0"/>
          </a:p>
        </p:txBody>
      </p:sp>
    </p:spTree>
    <p:extLst>
      <p:ext uri="{BB962C8B-B14F-4D97-AF65-F5344CB8AC3E}">
        <p14:creationId xmlns:p14="http://schemas.microsoft.com/office/powerpoint/2010/main" val="4280200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do we all understand that the “Battle of 1802” was less of a battle, and more of a series of ambushes- the Tlingit did all the fighting, and the Russians did all of the losing.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Give students a moment to respond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the aftermath of this battle, the Tlingit knew that the Russians would eventually come back. </a:t>
            </a:r>
            <a:r>
              <a:rPr lang="en-US" sz="1200" kern="1200" dirty="0">
                <a:solidFill>
                  <a:schemeClr val="tx1"/>
                </a:solidFill>
                <a:effectLst/>
                <a:latin typeface="+mn-lt"/>
                <a:ea typeface="+mn-ea"/>
                <a:cs typeface="+mn-cs"/>
              </a:rPr>
              <a:t>They knew that, despite their losses, the Russians would not be able to resist the abundance of resources and strategic bonuses that this land could offer. </a:t>
            </a:r>
            <a:r>
              <a:rPr lang="en-US" sz="1200" b="1" kern="1200" dirty="0">
                <a:solidFill>
                  <a:schemeClr val="tx1"/>
                </a:solidFill>
                <a:effectLst/>
                <a:latin typeface="+mn-lt"/>
                <a:ea typeface="+mn-ea"/>
                <a:cs typeface="+mn-cs"/>
              </a:rPr>
              <a:t>With Saint Michael’s Redoubt, and it’s Russian, Aleut, and Alutiit occupants gone</a:t>
            </a:r>
            <a:r>
              <a:rPr lang="en-US" sz="1200" kern="1200" dirty="0">
                <a:solidFill>
                  <a:schemeClr val="tx1"/>
                </a:solidFill>
                <a:effectLst/>
                <a:latin typeface="+mn-lt"/>
                <a:ea typeface="+mn-ea"/>
                <a:cs typeface="+mn-cs"/>
              </a:rPr>
              <a:t>, the Tlingit began preparing. In this drawing, you can see Katlian standing across the water from the village of </a:t>
            </a:r>
            <a:r>
              <a:rPr lang="en-US" sz="1200" i="1" kern="1200" dirty="0">
                <a:solidFill>
                  <a:schemeClr val="tx1"/>
                </a:solidFill>
                <a:effectLst/>
                <a:latin typeface="+mn-lt"/>
                <a:ea typeface="+mn-ea"/>
                <a:cs typeface="+mn-cs"/>
              </a:rPr>
              <a:t>Shee Atika</a:t>
            </a:r>
            <a:r>
              <a:rPr lang="en-US" sz="1200" i="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 question is- how did they go about doing this?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and foremost, the Tlingit realized that their village, </a:t>
            </a:r>
            <a:r>
              <a:rPr lang="en-US" sz="1200" i="1" kern="1200" dirty="0">
                <a:solidFill>
                  <a:schemeClr val="tx1"/>
                </a:solidFill>
                <a:effectLst/>
                <a:latin typeface="+mn-lt"/>
                <a:ea typeface="+mn-ea"/>
                <a:cs typeface="+mn-cs"/>
              </a:rPr>
              <a:t>Shee Atika</a:t>
            </a:r>
            <a:r>
              <a:rPr lang="en-US" sz="1200" kern="1200" dirty="0">
                <a:solidFill>
                  <a:schemeClr val="tx1"/>
                </a:solidFill>
                <a:effectLst/>
                <a:latin typeface="+mn-lt"/>
                <a:ea typeface="+mn-ea"/>
                <a:cs typeface="+mn-cs"/>
              </a:rPr>
              <a:t>, was not an ideal place to resist an attack. Remember- the Tlingit had guns and cannons of their own, and knew what kind of damage such weapons could do. </a:t>
            </a:r>
            <a:r>
              <a:rPr lang="en-US" sz="1200" b="1" kern="1200" dirty="0">
                <a:solidFill>
                  <a:schemeClr val="tx1"/>
                </a:solidFill>
                <a:effectLst/>
                <a:latin typeface="+mn-lt"/>
                <a:ea typeface="+mn-ea"/>
                <a:cs typeface="+mn-cs"/>
              </a:rPr>
              <a:t>In light of this, the Kiks.ádi elected to build a new fort </a:t>
            </a:r>
            <a:r>
              <a:rPr lang="en-US" sz="1200" kern="1200" dirty="0">
                <a:solidFill>
                  <a:schemeClr val="tx1"/>
                </a:solidFill>
                <a:effectLst/>
                <a:latin typeface="+mn-lt"/>
                <a:ea typeface="+mn-ea"/>
                <a:cs typeface="+mn-cs"/>
              </a:rPr>
              <a:t>at the head of the Kaasda Heen; one designed to resist cannon-fire and repel a Russian advance. They called this fort </a:t>
            </a:r>
            <a:r>
              <a:rPr lang="en-US" sz="1200" i="1" kern="1200" dirty="0">
                <a:solidFill>
                  <a:schemeClr val="tx1"/>
                </a:solidFill>
                <a:effectLst/>
                <a:latin typeface="+mn-lt"/>
                <a:ea typeface="+mn-ea"/>
                <a:cs typeface="+mn-cs"/>
              </a:rPr>
              <a:t>Shis’gi Noow</a:t>
            </a:r>
            <a:r>
              <a:rPr lang="en-US" sz="1200" kern="1200" dirty="0">
                <a:solidFill>
                  <a:schemeClr val="tx1"/>
                </a:solidFill>
                <a:effectLst/>
                <a:latin typeface="+mn-lt"/>
                <a:ea typeface="+mn-ea"/>
                <a:cs typeface="+mn-cs"/>
              </a:rPr>
              <a:t>. In this drawing that just appeared here on the screen, you can see a drawing of Shis’gi Noow that was made shortly after the Battle of 1804- but we’ll talk about that in a minute. You can see that the fort was a series of long walls surrounding clan houses built within them.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everyone take your arms and put them out in front of you, like a hoop?</a:t>
            </a:r>
            <a:r>
              <a:rPr lang="en-US" sz="1200" b="1"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Give students a moment to follow this motion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Very good! Now, even though this is a little bit strange I promise there’s a reason we’re doing this. Imagine now a tree growing in the middle of your hoop; a tree that </a:t>
            </a:r>
            <a:r>
              <a:rPr lang="en-US" sz="1200" i="1" kern="1200" dirty="0">
                <a:solidFill>
                  <a:schemeClr val="tx1"/>
                </a:solidFill>
                <a:effectLst/>
                <a:latin typeface="+mn-lt"/>
                <a:ea typeface="+mn-ea"/>
                <a:cs typeface="+mn-cs"/>
              </a:rPr>
              <a:t>just</a:t>
            </a:r>
            <a:r>
              <a:rPr lang="en-US" sz="1200" kern="1200" dirty="0">
                <a:solidFill>
                  <a:schemeClr val="tx1"/>
                </a:solidFill>
                <a:effectLst/>
                <a:latin typeface="+mn-lt"/>
                <a:ea typeface="+mn-ea"/>
                <a:cs typeface="+mn-cs"/>
              </a:rPr>
              <a:t> large enough that your fingers would touch if you wrapped your arms around it. The Tlingit called trees of this size </a:t>
            </a:r>
            <a:r>
              <a:rPr lang="en-US" sz="1200" i="1" kern="1200" dirty="0">
                <a:solidFill>
                  <a:schemeClr val="tx1"/>
                </a:solidFill>
                <a:effectLst/>
                <a:latin typeface="+mn-lt"/>
                <a:ea typeface="+mn-ea"/>
                <a:cs typeface="+mn-cs"/>
              </a:rPr>
              <a:t>Shisk</a:t>
            </a:r>
            <a:r>
              <a:rPr lang="en-US" sz="1200" kern="1200" dirty="0">
                <a:solidFill>
                  <a:schemeClr val="tx1"/>
                </a:solidFill>
                <a:effectLst/>
                <a:latin typeface="+mn-lt"/>
                <a:ea typeface="+mn-ea"/>
                <a:cs typeface="+mn-cs"/>
              </a:rPr>
              <a:t>- can everyone say that with me? </a:t>
            </a:r>
            <a:r>
              <a:rPr lang="en-US" sz="1200" i="1" kern="1200" dirty="0">
                <a:solidFill>
                  <a:schemeClr val="tx1"/>
                </a:solidFill>
                <a:effectLst/>
                <a:latin typeface="+mn-lt"/>
                <a:ea typeface="+mn-ea"/>
                <a:cs typeface="+mn-cs"/>
              </a:rPr>
              <a:t>Shisk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Give students a moment to repeat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fort, </a:t>
            </a:r>
            <a:r>
              <a:rPr lang="en-US" sz="1200" i="1" kern="1200" dirty="0">
                <a:solidFill>
                  <a:schemeClr val="tx1"/>
                </a:solidFill>
                <a:effectLst/>
                <a:latin typeface="+mn-lt"/>
                <a:ea typeface="+mn-ea"/>
                <a:cs typeface="+mn-cs"/>
              </a:rPr>
              <a:t>Shis’gi Noow</a:t>
            </a:r>
            <a:r>
              <a:rPr lang="en-US" sz="1200" kern="1200" dirty="0">
                <a:solidFill>
                  <a:schemeClr val="tx1"/>
                </a:solidFill>
                <a:effectLst/>
                <a:latin typeface="+mn-lt"/>
                <a:ea typeface="+mn-ea"/>
                <a:cs typeface="+mn-cs"/>
              </a:rPr>
              <a:t>, was a fort made out these </a:t>
            </a:r>
            <a:r>
              <a:rPr lang="en-US" sz="1200" i="1" kern="1200" dirty="0">
                <a:solidFill>
                  <a:schemeClr val="tx1"/>
                </a:solidFill>
                <a:effectLst/>
                <a:latin typeface="+mn-lt"/>
                <a:ea typeface="+mn-ea"/>
                <a:cs typeface="+mn-cs"/>
              </a:rPr>
              <a:t>Shisk</a:t>
            </a:r>
            <a:r>
              <a:rPr lang="en-US" sz="1200" kern="1200" dirty="0">
                <a:solidFill>
                  <a:schemeClr val="tx1"/>
                </a:solidFill>
                <a:effectLst/>
                <a:latin typeface="+mn-lt"/>
                <a:ea typeface="+mn-ea"/>
                <a:cs typeface="+mn-cs"/>
              </a:rPr>
              <a:t> sized trees- these trees were young and green, and instead of absorbing the impact of a cannonball and shattering, these young and flexible trees would reflect the impact of the cannonball and force them to bounce off. In addition, the Tlingit angled the walls of the fort, so the cannonballs would bounce even further. So, the name </a:t>
            </a:r>
            <a:r>
              <a:rPr lang="en-US" sz="1200" i="1" kern="1200" dirty="0">
                <a:solidFill>
                  <a:schemeClr val="tx1"/>
                </a:solidFill>
                <a:effectLst/>
                <a:latin typeface="+mn-lt"/>
                <a:ea typeface="+mn-ea"/>
                <a:cs typeface="+mn-cs"/>
              </a:rPr>
              <a:t>Shis’gi Noow, </a:t>
            </a:r>
            <a:r>
              <a:rPr lang="en-US" sz="1200" kern="1200" dirty="0">
                <a:solidFill>
                  <a:schemeClr val="tx1"/>
                </a:solidFill>
                <a:effectLst/>
                <a:latin typeface="+mn-lt"/>
                <a:ea typeface="+mn-ea"/>
                <a:cs typeface="+mn-cs"/>
              </a:rPr>
              <a:t>when you translate it to English, literally means something like “The Fort of Young Saplings” or “Fort of Young Trees”.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the fort’s design, the location they chose was also strategic; they built the fort at the mouth of the </a:t>
            </a:r>
            <a:r>
              <a:rPr lang="en-US" sz="1200" i="1" kern="1200" dirty="0">
                <a:solidFill>
                  <a:schemeClr val="tx1"/>
                </a:solidFill>
                <a:effectLst/>
                <a:latin typeface="+mn-lt"/>
                <a:ea typeface="+mn-ea"/>
                <a:cs typeface="+mn-cs"/>
              </a:rPr>
              <a:t>Kaasda Heen</a:t>
            </a:r>
            <a:r>
              <a:rPr lang="en-US" sz="1200" kern="1200" dirty="0">
                <a:solidFill>
                  <a:schemeClr val="tx1"/>
                </a:solidFill>
                <a:effectLst/>
                <a:latin typeface="+mn-lt"/>
                <a:ea typeface="+mn-ea"/>
                <a:cs typeface="+mn-cs"/>
              </a:rPr>
              <a:t>, or the Indian River. Today, we call the site of this fort and the land surrounding it part of Sitka National Historical Park, but for thousands and thousands of years the Tlingit used this place for fishing and gathering berries. In addition, they knew that the shallow waters surrounding the river’s mouth would make it so the Russians couldn’t bring their ships in close and use their cannons at their most effective range.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to summarize, the Tlingit had built themselves a fort that was: outside of the Russian’s effective cannon range, resistant to cannonballs if it came to that, and had easy access to food, water, and medicines. Overall, a great decision.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way the Tlingit prepared was by </a:t>
            </a:r>
            <a:r>
              <a:rPr lang="en-US" sz="1200" b="1" kern="1200" dirty="0">
                <a:solidFill>
                  <a:schemeClr val="tx1"/>
                </a:solidFill>
                <a:effectLst/>
                <a:latin typeface="+mn-lt"/>
                <a:ea typeface="+mn-ea"/>
                <a:cs typeface="+mn-cs"/>
              </a:rPr>
              <a:t>stockpiling their supplies- </a:t>
            </a:r>
            <a:r>
              <a:rPr lang="en-US" sz="1200" kern="1200" dirty="0">
                <a:solidFill>
                  <a:schemeClr val="tx1"/>
                </a:solidFill>
                <a:effectLst/>
                <a:latin typeface="+mn-lt"/>
                <a:ea typeface="+mn-ea"/>
                <a:cs typeface="+mn-cs"/>
              </a:rPr>
              <a:t>they knew that everything from extra food to spare gunpowder was going to be important. On the screen here we see a picture of a musket- this is one of those “Brown Bess” muskets I was talking about earlier; surplus weapons from the Revolutionary war traded to the Tlingit by Americans and British, who wished to see the Russians stay gone from Southeast Alaska. Although they had their own reasons, for now their interests aligned with the Tlingit.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Tlingit stored their supplies the harbor islands that dot Sitka Sound- there wasn’t enough space within the walls of </a:t>
            </a:r>
            <a:r>
              <a:rPr lang="en-US" sz="1200" i="1" kern="1200" dirty="0">
                <a:solidFill>
                  <a:schemeClr val="tx1"/>
                </a:solidFill>
                <a:effectLst/>
                <a:latin typeface="+mn-lt"/>
                <a:ea typeface="+mn-ea"/>
                <a:cs typeface="+mn-cs"/>
              </a:rPr>
              <a:t>Shis’gi Noow</a:t>
            </a:r>
            <a:r>
              <a:rPr lang="en-US" sz="1200" kern="1200" dirty="0">
                <a:solidFill>
                  <a:schemeClr val="tx1"/>
                </a:solidFill>
                <a:effectLst/>
                <a:latin typeface="+mn-lt"/>
                <a:ea typeface="+mn-ea"/>
                <a:cs typeface="+mn-cs"/>
              </a:rPr>
              <a:t>. Plus, raise your hand if the idea of storing a lot of explosive powder, next to all of your to all your weapons, food, and supplies, </a:t>
            </a:r>
            <a:r>
              <a:rPr lang="en-US" sz="1200" i="1" kern="1200" dirty="0">
                <a:solidFill>
                  <a:schemeClr val="tx1"/>
                </a:solidFill>
                <a:effectLst/>
                <a:latin typeface="+mn-lt"/>
                <a:ea typeface="+mn-ea"/>
                <a:cs typeface="+mn-cs"/>
              </a:rPr>
              <a:t>and </a:t>
            </a:r>
            <a:r>
              <a:rPr lang="en-US" sz="1200" kern="1200" dirty="0">
                <a:solidFill>
                  <a:schemeClr val="tx1"/>
                </a:solidFill>
                <a:effectLst/>
                <a:latin typeface="+mn-lt"/>
                <a:ea typeface="+mn-ea"/>
                <a:cs typeface="+mn-cs"/>
              </a:rPr>
              <a:t>all of your people,  in a fort that will (probably) get shot at in the near future isn’t </a:t>
            </a:r>
            <a:r>
              <a:rPr lang="en-US" sz="1200" i="1" kern="1200" dirty="0">
                <a:solidFill>
                  <a:schemeClr val="tx1"/>
                </a:solidFill>
                <a:effectLst/>
                <a:latin typeface="+mn-lt"/>
                <a:ea typeface="+mn-ea"/>
                <a:cs typeface="+mn-cs"/>
              </a:rPr>
              <a:t>too </a:t>
            </a:r>
            <a:r>
              <a:rPr lang="en-US" sz="1200" kern="1200" dirty="0">
                <a:solidFill>
                  <a:schemeClr val="tx1"/>
                </a:solidFill>
                <a:effectLst/>
                <a:latin typeface="+mn-lt"/>
                <a:ea typeface="+mn-ea"/>
                <a:cs typeface="+mn-cs"/>
              </a:rPr>
              <a:t>appealing of an idea. In addition, storing supplies on these islands meant that, if the Tlingit could not get to </a:t>
            </a:r>
            <a:r>
              <a:rPr lang="en-US" sz="1200" i="1" kern="1200" dirty="0">
                <a:solidFill>
                  <a:schemeClr val="tx1"/>
                </a:solidFill>
                <a:effectLst/>
                <a:latin typeface="+mn-lt"/>
                <a:ea typeface="+mn-ea"/>
                <a:cs typeface="+mn-cs"/>
              </a:rPr>
              <a:t>Shis’gi Noow</a:t>
            </a:r>
            <a:r>
              <a:rPr lang="en-US" sz="1200" kern="1200" dirty="0">
                <a:solidFill>
                  <a:schemeClr val="tx1"/>
                </a:solidFill>
                <a:effectLst/>
                <a:latin typeface="+mn-lt"/>
                <a:ea typeface="+mn-ea"/>
                <a:cs typeface="+mn-cs"/>
              </a:rPr>
              <a:t> or had to retreat, they wouldn’t lose these hidden caches.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 now that we know a little about</a:t>
            </a:r>
            <a:r>
              <a:rPr lang="en-US" sz="1200" kern="1200" dirty="0">
                <a:solidFill>
                  <a:schemeClr val="tx1"/>
                </a:solidFill>
                <a:effectLst/>
                <a:latin typeface="+mn-lt"/>
                <a:ea typeface="+mn-ea"/>
                <a:cs typeface="+mn-cs"/>
              </a:rPr>
              <a:t> how the Tlingit prepared for this battle, how do you guys think the Russians used their time? What kinds of preparations did they make? </a:t>
            </a:r>
          </a:p>
          <a:p>
            <a:r>
              <a:rPr lang="en-US" sz="1200" kern="1200" dirty="0">
                <a:solidFill>
                  <a:schemeClr val="tx1"/>
                </a:solidFill>
                <a:effectLst/>
                <a:latin typeface="+mn-lt"/>
                <a:ea typeface="+mn-ea"/>
                <a:cs typeface="+mn-cs"/>
              </a:rPr>
              <a:t>Call on students to make guesses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was actually a trick question- the real answer is that the Russians didn’t really do a whole lot</a:t>
            </a:r>
            <a:r>
              <a:rPr lang="en-US" sz="1200" kern="1200" dirty="0">
                <a:solidFill>
                  <a:schemeClr val="tx1"/>
                </a:solidFill>
                <a:effectLst/>
                <a:latin typeface="+mn-lt"/>
                <a:ea typeface="+mn-ea"/>
                <a:cs typeface="+mn-cs"/>
              </a:rPr>
              <a:t>. The important thing to remember about this whole ordeal is that for the Tlingit, this was their home; this was their land and they were willing to die to protect it. For the Russians, this was just a place- a place with a lot of Sea otters, sure; but at the end of the day, there were other places with sea otters in Alaska. Between 1802 and 1804, the Russian American company was still around, and still had a duty to the tsar to make money. So, although today we really frame these Battles as some kind of grand conflict between these Russian hunters on one side and the Tlingit warriors on the other, in reality the Russians couldn’t have cared less about this land- they knew they’d be back here for the resources, but what did it matter to them if it took a few years? In the meantime, they still had their hunting parties, they still had their settlements, and they still had Sea Otters- you can see an example of a sea otter pelt in this picture in the bottom left.</a:t>
            </a:r>
          </a:p>
          <a:p>
            <a:endParaRPr lang="en-US" dirty="0"/>
          </a:p>
        </p:txBody>
      </p:sp>
      <p:sp>
        <p:nvSpPr>
          <p:cNvPr id="4" name="Slide Number Placeholder 3"/>
          <p:cNvSpPr>
            <a:spLocks noGrp="1"/>
          </p:cNvSpPr>
          <p:nvPr>
            <p:ph type="sldNum" sz="quarter" idx="5"/>
          </p:nvPr>
        </p:nvSpPr>
        <p:spPr/>
        <p:txBody>
          <a:bodyPr/>
          <a:lstStyle/>
          <a:p>
            <a:fld id="{1E611E1D-9559-4FAF-9CEE-EE238F472F36}" type="slidenum">
              <a:rPr lang="en-US" smtClean="0"/>
              <a:t>8</a:t>
            </a:fld>
            <a:endParaRPr lang="en-US" dirty="0"/>
          </a:p>
        </p:txBody>
      </p:sp>
    </p:spTree>
    <p:extLst>
      <p:ext uri="{BB962C8B-B14F-4D97-AF65-F5344CB8AC3E}">
        <p14:creationId xmlns:p14="http://schemas.microsoft.com/office/powerpoint/2010/main" val="2640046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 the fall of 1804, the Russian American company returned to </a:t>
            </a:r>
            <a:r>
              <a:rPr lang="en-US" sz="1200" b="1" i="1" kern="1200" dirty="0">
                <a:solidFill>
                  <a:schemeClr val="tx1"/>
                </a:solidFill>
                <a:effectLst/>
                <a:latin typeface="+mn-lt"/>
                <a:ea typeface="+mn-ea"/>
                <a:cs typeface="+mn-cs"/>
              </a:rPr>
              <a:t>Shee </a:t>
            </a:r>
            <a:r>
              <a:rPr lang="en-US" sz="1200" b="1" kern="1200" dirty="0">
                <a:solidFill>
                  <a:schemeClr val="tx1"/>
                </a:solidFill>
                <a:effectLst/>
                <a:latin typeface="+mn-lt"/>
                <a:ea typeface="+mn-ea"/>
                <a:cs typeface="+mn-cs"/>
              </a:rPr>
              <a:t>for the first time in over two years</a:t>
            </a:r>
            <a:r>
              <a:rPr lang="en-US" sz="1200" kern="1200" dirty="0">
                <a:solidFill>
                  <a:schemeClr val="tx1"/>
                </a:solidFill>
                <a:effectLst/>
                <a:latin typeface="+mn-lt"/>
                <a:ea typeface="+mn-ea"/>
                <a:cs typeface="+mn-cs"/>
              </a:rPr>
              <a:t>, and they brought a veritable army with them. Dozens of Promyshlenniki aboard Russian American Company vessels, and hundreds more of their Alaskan native hunters and workers alongside them in their baidarkas. </a:t>
            </a:r>
            <a:r>
              <a:rPr lang="en-US" sz="1200" b="1" kern="1200" dirty="0">
                <a:solidFill>
                  <a:schemeClr val="tx1"/>
                </a:solidFill>
                <a:effectLst/>
                <a:latin typeface="+mn-lt"/>
                <a:ea typeface="+mn-ea"/>
                <a:cs typeface="+mn-cs"/>
              </a:rPr>
              <a:t>The Russian forces were also aided, quite fortunately for them, by a fully trained and well equipped Russian Naval warship called the </a:t>
            </a:r>
            <a:r>
              <a:rPr lang="en-US" sz="1200" b="1" i="1" kern="1200" dirty="0">
                <a:solidFill>
                  <a:schemeClr val="tx1"/>
                </a:solidFill>
                <a:effectLst/>
                <a:latin typeface="+mn-lt"/>
                <a:ea typeface="+mn-ea"/>
                <a:cs typeface="+mn-cs"/>
              </a:rPr>
              <a:t>Neva</a:t>
            </a:r>
            <a:r>
              <a:rPr lang="en-US" sz="1200" kern="1200" dirty="0">
                <a:solidFill>
                  <a:schemeClr val="tx1"/>
                </a:solidFill>
                <a:effectLst/>
                <a:latin typeface="+mn-lt"/>
                <a:ea typeface="+mn-ea"/>
                <a:cs typeface="+mn-cs"/>
              </a:rPr>
              <a:t>. The </a:t>
            </a:r>
            <a:r>
              <a:rPr lang="en-US" sz="1200" i="1" kern="1200" dirty="0">
                <a:solidFill>
                  <a:schemeClr val="tx1"/>
                </a:solidFill>
                <a:effectLst/>
                <a:latin typeface="+mn-lt"/>
                <a:ea typeface="+mn-ea"/>
                <a:cs typeface="+mn-cs"/>
              </a:rPr>
              <a:t>Neva</a:t>
            </a:r>
            <a:r>
              <a:rPr lang="en-US" sz="1200" kern="1200" dirty="0">
                <a:solidFill>
                  <a:schemeClr val="tx1"/>
                </a:solidFill>
                <a:effectLst/>
                <a:latin typeface="+mn-lt"/>
                <a:ea typeface="+mn-ea"/>
                <a:cs typeface="+mn-cs"/>
              </a:rPr>
              <a:t>, and its sister ship called the </a:t>
            </a:r>
            <a:r>
              <a:rPr lang="en-US" sz="1200" i="1" kern="1200" dirty="0">
                <a:solidFill>
                  <a:schemeClr val="tx1"/>
                </a:solidFill>
                <a:effectLst/>
                <a:latin typeface="+mn-lt"/>
                <a:ea typeface="+mn-ea"/>
                <a:cs typeface="+mn-cs"/>
              </a:rPr>
              <a:t>Nadezhda</a:t>
            </a:r>
            <a:r>
              <a:rPr lang="en-US" sz="1200" kern="1200" dirty="0">
                <a:solidFill>
                  <a:schemeClr val="tx1"/>
                </a:solidFill>
                <a:effectLst/>
                <a:latin typeface="+mn-lt"/>
                <a:ea typeface="+mn-ea"/>
                <a:cs typeface="+mn-cs"/>
              </a:rPr>
              <a:t>, had both been sailing around the world over the past few years. In this top map, you can see the route that the </a:t>
            </a:r>
            <a:r>
              <a:rPr lang="en-US" sz="1200" i="1" kern="1200" dirty="0">
                <a:solidFill>
                  <a:schemeClr val="tx1"/>
                </a:solidFill>
                <a:effectLst/>
                <a:latin typeface="+mn-lt"/>
                <a:ea typeface="+mn-ea"/>
                <a:cs typeface="+mn-cs"/>
              </a:rPr>
              <a:t>Neva</a:t>
            </a:r>
            <a:r>
              <a:rPr lang="en-US" sz="1200" kern="1200" dirty="0">
                <a:solidFill>
                  <a:schemeClr val="tx1"/>
                </a:solidFill>
                <a:effectLst/>
                <a:latin typeface="+mn-lt"/>
                <a:ea typeface="+mn-ea"/>
                <a:cs typeface="+mn-cs"/>
              </a:rPr>
              <a:t> took outlined in red- they left Russia, sailed around South America, up through the Pacific ocean stopping at places like Easter Island and Hawaii, and then and then headed north to Kodiak Island, the Alaskan headquarters of the Russian American company; they caught up to Baranov and his forces shortly after they left to return to Sitka, and offered their much-needed help.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why do I say much needed? First and foremost, although the </a:t>
            </a:r>
            <a:r>
              <a:rPr lang="en-US" sz="1200" i="1" kern="1200" dirty="0">
                <a:solidFill>
                  <a:schemeClr val="tx1"/>
                </a:solidFill>
                <a:effectLst/>
                <a:latin typeface="+mn-lt"/>
                <a:ea typeface="+mn-ea"/>
                <a:cs typeface="+mn-cs"/>
              </a:rPr>
              <a:t>Neva</a:t>
            </a:r>
            <a:r>
              <a:rPr lang="en-US" sz="1200" kern="1200" dirty="0">
                <a:solidFill>
                  <a:schemeClr val="tx1"/>
                </a:solidFill>
                <a:effectLst/>
                <a:latin typeface="+mn-lt"/>
                <a:ea typeface="+mn-ea"/>
                <a:cs typeface="+mn-cs"/>
              </a:rPr>
              <a:t> was not a huge warship, it still brought a full crew of highly trained Russian sailors and 14 cannons, which was a huge bonus for Baranov’s forces. The primary advantage it brought, however, actually lies in the fact that these were </a:t>
            </a:r>
            <a:r>
              <a:rPr lang="en-US" sz="1200" i="1" kern="1200" dirty="0">
                <a:solidFill>
                  <a:schemeClr val="tx1"/>
                </a:solidFill>
                <a:effectLst/>
                <a:latin typeface="+mn-lt"/>
                <a:ea typeface="+mn-ea"/>
                <a:cs typeface="+mn-cs"/>
              </a:rPr>
              <a:t>Baranov’s</a:t>
            </a:r>
            <a:r>
              <a:rPr lang="en-US" sz="1200" kern="1200" dirty="0">
                <a:solidFill>
                  <a:schemeClr val="tx1"/>
                </a:solidFill>
                <a:effectLst/>
                <a:latin typeface="+mn-lt"/>
                <a:ea typeface="+mn-ea"/>
                <a:cs typeface="+mn-cs"/>
              </a:rPr>
              <a:t> forces- and while Baranov was an excellent businessman and director of the Russian American Company, he had no experience as a soldier or a sailor. The </a:t>
            </a:r>
            <a:r>
              <a:rPr lang="en-US" sz="1200" i="1" kern="1200" dirty="0">
                <a:solidFill>
                  <a:schemeClr val="tx1"/>
                </a:solidFill>
                <a:effectLst/>
                <a:latin typeface="+mn-lt"/>
                <a:ea typeface="+mn-ea"/>
                <a:cs typeface="+mn-cs"/>
              </a:rPr>
              <a:t>Neva</a:t>
            </a:r>
            <a:r>
              <a:rPr lang="en-US" sz="1200" kern="1200" dirty="0">
                <a:solidFill>
                  <a:schemeClr val="tx1"/>
                </a:solidFill>
                <a:effectLst/>
                <a:latin typeface="+mn-lt"/>
                <a:ea typeface="+mn-ea"/>
                <a:cs typeface="+mn-cs"/>
              </a:rPr>
              <a:t> brought the expertise of its commander, Yuri Lisyanski, who was a career soldier and military officer. On the bottom, you can see a portrait of him dressed in a naval uniform and standing on ship in the water. He brought military experience that, as we’ll come to find out, would play a pivotal role in the battle to come.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 September 28</a:t>
            </a:r>
            <a:r>
              <a:rPr lang="en-US" sz="1200" b="1" kern="1200" baseline="30000" dirty="0">
                <a:solidFill>
                  <a:schemeClr val="tx1"/>
                </a:solidFill>
                <a:effectLst/>
                <a:latin typeface="+mn-lt"/>
                <a:ea typeface="+mn-ea"/>
                <a:cs typeface="+mn-cs"/>
              </a:rPr>
              <a:t>th</a:t>
            </a:r>
            <a:r>
              <a:rPr lang="en-US" sz="1200" b="1" kern="1200" dirty="0">
                <a:solidFill>
                  <a:schemeClr val="tx1"/>
                </a:solidFill>
                <a:effectLst/>
                <a:latin typeface="+mn-lt"/>
                <a:ea typeface="+mn-ea"/>
                <a:cs typeface="+mn-cs"/>
              </a:rPr>
              <a:t>, 1804, Baranov’s force and the </a:t>
            </a:r>
            <a:r>
              <a:rPr lang="en-US" sz="1200" b="1" i="1" kern="1200" dirty="0">
                <a:solidFill>
                  <a:schemeClr val="tx1"/>
                </a:solidFill>
                <a:effectLst/>
                <a:latin typeface="+mn-lt"/>
                <a:ea typeface="+mn-ea"/>
                <a:cs typeface="+mn-cs"/>
              </a:rPr>
              <a:t>Neva</a:t>
            </a:r>
            <a:r>
              <a:rPr lang="en-US" sz="1200" b="1" kern="1200" dirty="0">
                <a:solidFill>
                  <a:schemeClr val="tx1"/>
                </a:solidFill>
                <a:effectLst/>
                <a:latin typeface="+mn-lt"/>
                <a:ea typeface="+mn-ea"/>
                <a:cs typeface="+mn-cs"/>
              </a:rPr>
              <a:t> arrived in Sitka Sound</a:t>
            </a:r>
            <a:r>
              <a:rPr lang="en-US" sz="1200" kern="1200" dirty="0">
                <a:solidFill>
                  <a:schemeClr val="tx1"/>
                </a:solidFill>
                <a:effectLst/>
                <a:latin typeface="+mn-lt"/>
                <a:ea typeface="+mn-ea"/>
                <a:cs typeface="+mn-cs"/>
              </a:rPr>
              <a:t>. The picture that you see here on the screen, of the </a:t>
            </a:r>
            <a:r>
              <a:rPr lang="en-US" sz="1200" i="1" kern="1200" dirty="0">
                <a:solidFill>
                  <a:schemeClr val="tx1"/>
                </a:solidFill>
                <a:effectLst/>
                <a:latin typeface="+mn-lt"/>
                <a:ea typeface="+mn-ea"/>
                <a:cs typeface="+mn-cs"/>
              </a:rPr>
              <a:t>Neva</a:t>
            </a:r>
            <a:r>
              <a:rPr lang="en-US" sz="1200" kern="1200" dirty="0">
                <a:solidFill>
                  <a:schemeClr val="tx1"/>
                </a:solidFill>
                <a:effectLst/>
                <a:latin typeface="+mn-lt"/>
                <a:ea typeface="+mn-ea"/>
                <a:cs typeface="+mn-cs"/>
              </a:rPr>
              <a:t> being pulled by Alaskan native people in their baidarkas with several islands and Mt. Edgecumbe (the dormant volcano located just outside of Sitka Sound) in the background- on the morning the Russians arrived back in Sitka, there was no wind so instead of sailing in, they actually had to be towed by upwards of 400 of their Alaskan native workers. They were towed all the way through Sitka Sound, right up to the village of </a:t>
            </a:r>
            <a:r>
              <a:rPr lang="en-US" sz="1200" i="1" kern="1200" dirty="0">
                <a:solidFill>
                  <a:schemeClr val="tx1"/>
                </a:solidFill>
                <a:effectLst/>
                <a:latin typeface="+mn-lt"/>
                <a:ea typeface="+mn-ea"/>
                <a:cs typeface="+mn-cs"/>
              </a:rPr>
              <a:t>Shee Atika</a:t>
            </a:r>
            <a:r>
              <a:rPr lang="en-US" sz="1200" kern="1200" dirty="0">
                <a:solidFill>
                  <a:schemeClr val="tx1"/>
                </a:solidFill>
                <a:effectLst/>
                <a:latin typeface="+mn-lt"/>
                <a:ea typeface="+mn-ea"/>
                <a:cs typeface="+mn-cs"/>
              </a:rPr>
              <a:t>, where the Russians expected to find the Tlingit fortified and waiting for them- instead, they found the village completely empty. </a:t>
            </a:r>
            <a:r>
              <a:rPr lang="en-US" sz="1200" b="1" kern="1200" dirty="0">
                <a:solidFill>
                  <a:schemeClr val="tx1"/>
                </a:solidFill>
                <a:effectLst/>
                <a:latin typeface="+mn-lt"/>
                <a:ea typeface="+mn-ea"/>
                <a:cs typeface="+mn-cs"/>
              </a:rPr>
              <a:t>The Tlingit’s preparations had paid off</a:t>
            </a:r>
            <a:r>
              <a:rPr lang="en-US" sz="1200" kern="1200" dirty="0">
                <a:solidFill>
                  <a:schemeClr val="tx1"/>
                </a:solidFill>
                <a:effectLst/>
                <a:latin typeface="+mn-lt"/>
                <a:ea typeface="+mn-ea"/>
                <a:cs typeface="+mn-cs"/>
              </a:rPr>
              <a:t>, and instead of remaining in the village, which was within the range of Russian cannons, they had already moved into </a:t>
            </a:r>
            <a:r>
              <a:rPr lang="en-US" sz="1200" i="1" kern="1200" dirty="0">
                <a:solidFill>
                  <a:schemeClr val="tx1"/>
                </a:solidFill>
                <a:effectLst/>
                <a:latin typeface="+mn-lt"/>
                <a:ea typeface="+mn-ea"/>
                <a:cs typeface="+mn-cs"/>
              </a:rPr>
              <a:t>Shis’gi Noow</a:t>
            </a:r>
            <a:r>
              <a:rPr lang="en-US" sz="1200" kern="1200" dirty="0">
                <a:solidFill>
                  <a:schemeClr val="tx1"/>
                </a:solidFill>
                <a:effectLst/>
                <a:latin typeface="+mn-lt"/>
                <a:ea typeface="+mn-ea"/>
                <a:cs typeface="+mn-cs"/>
              </a:rPr>
              <a:t>, where the shallow waters surrounding the mouth of the Indian River prevented the Russians from using their cannons accurately or effectively. On October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1804, two days after their arrival, the Russians began their attack.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Russians attempted to land their troops and assault the fort via the ground</a:t>
            </a:r>
            <a:r>
              <a:rPr lang="en-US" sz="1200" kern="1200" dirty="0">
                <a:solidFill>
                  <a:schemeClr val="tx1"/>
                </a:solidFill>
                <a:effectLst/>
                <a:latin typeface="+mn-lt"/>
                <a:ea typeface="+mn-ea"/>
                <a:cs typeface="+mn-cs"/>
              </a:rPr>
              <a:t>, but again because of the geography, could only land a limited number of troops at a time. Their first assault failed miserably- the Tlingit fired on the Russian American company troops as they approached, and then engaged the panicked survivors in hand-to-hand combat, killing much of the first wave. Here on the screen, you can see an artist’s depiction of this first assault- this main figure in the center here is Katlian, wielding a blacksmith’s hammer as a weapon. He actually took this hammer from the blacksmith at Saint Michael’s Redoubt- the first person killed in the Battle of 1802. Today, this hammer is an incredibly important cultural artifact for the Kiks.ádi, and they have loaned it to us to display here in our park museum- so if you ever come visit Sitka National Historical Park, you’ll actually be able to see this hammer, and experience this piece of history for yourself.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I’d like you all to look at </a:t>
            </a:r>
            <a:r>
              <a:rPr lang="en-US" sz="1200" b="1" kern="1200" dirty="0">
                <a:solidFill>
                  <a:schemeClr val="tx1"/>
                </a:solidFill>
                <a:effectLst/>
                <a:latin typeface="+mn-lt"/>
                <a:ea typeface="+mn-ea"/>
                <a:cs typeface="+mn-cs"/>
              </a:rPr>
              <a:t>these pictures </a:t>
            </a:r>
            <a:r>
              <a:rPr lang="en-US" sz="1200" kern="1200" dirty="0">
                <a:solidFill>
                  <a:schemeClr val="tx1"/>
                </a:solidFill>
                <a:effectLst/>
                <a:latin typeface="+mn-lt"/>
                <a:ea typeface="+mn-ea"/>
                <a:cs typeface="+mn-cs"/>
              </a:rPr>
              <a:t>that just appeared on the screen- I took these from within Sitka National Historical Park, not far from the site of </a:t>
            </a:r>
            <a:r>
              <a:rPr lang="en-US" sz="1200" i="1" kern="1200" dirty="0">
                <a:solidFill>
                  <a:schemeClr val="tx1"/>
                </a:solidFill>
                <a:effectLst/>
                <a:latin typeface="+mn-lt"/>
                <a:ea typeface="+mn-ea"/>
                <a:cs typeface="+mn-cs"/>
              </a:rPr>
              <a:t>Shis’gi Noow</a:t>
            </a:r>
            <a:r>
              <a:rPr lang="en-US" sz="1200" kern="1200" dirty="0">
                <a:solidFill>
                  <a:schemeClr val="tx1"/>
                </a:solidFill>
                <a:effectLst/>
                <a:latin typeface="+mn-lt"/>
                <a:ea typeface="+mn-ea"/>
                <a:cs typeface="+mn-cs"/>
              </a:rPr>
              <a:t> near the mouth of the Indian River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 the top, I have a picture of the view you would see looking out towards the water with your back to the forest, with a gravel beach leading to the water before it rises back up into the green mountains. On the bottom, I have the opposite view- a picture taken with you back to the water into the forest. From the forest, how much of the water can you see- how clear is the view?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students respond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now what about the opposite? From the water, how deep into the forest can you see?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students respond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Imagine being one of the Russian sailors, or promyshlenniki. You’ve been at sea for weeks getting here, and then you’re instructed to disembark and march into this dark, foreboding forest where you know an enemy is waiting for you; an enemy who has lived and thrived in this forest for thousands and thousands of years, and who you know can probably see you coming even though you have no idea where they are. It’s a terrifying thought- but it shows exactly how well prepared and tactically Tlingit were despite the fact that the Russian American Company were completely dismissive of them and other Alaskan Native people; just a thought to keep in mind.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this first assault on the fort,</a:t>
            </a:r>
            <a:r>
              <a:rPr lang="en-US" sz="1200" kern="1200" dirty="0">
                <a:solidFill>
                  <a:schemeClr val="tx1"/>
                </a:solidFill>
                <a:effectLst/>
                <a:latin typeface="+mn-lt"/>
                <a:ea typeface="+mn-ea"/>
                <a:cs typeface="+mn-cs"/>
              </a:rPr>
              <a:t> Baranov was actually shot and injured (you can see him in the bottom corner of this picture) and had to be evacuated back to the </a:t>
            </a:r>
            <a:r>
              <a:rPr lang="en-US" sz="1200" i="1" kern="1200" dirty="0">
                <a:solidFill>
                  <a:schemeClr val="tx1"/>
                </a:solidFill>
                <a:effectLst/>
                <a:latin typeface="+mn-lt"/>
                <a:ea typeface="+mn-ea"/>
                <a:cs typeface="+mn-cs"/>
              </a:rPr>
              <a:t>Neva</a:t>
            </a:r>
            <a:r>
              <a:rPr lang="en-US" sz="1200" kern="1200" dirty="0">
                <a:solidFill>
                  <a:schemeClr val="tx1"/>
                </a:solidFill>
                <a:effectLst/>
                <a:latin typeface="+mn-lt"/>
                <a:ea typeface="+mn-ea"/>
                <a:cs typeface="+mn-cs"/>
              </a:rPr>
              <a:t>. And although this might have seemed like a key victory for the Kiks.ádi, it actually allowed Lisyanski, the seasoned military commander, to devise and implement his own, much more effective plan of attack.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Rather than attacking the fort directly,</a:t>
            </a:r>
            <a:r>
              <a:rPr lang="en-US" sz="1200" kern="1200" dirty="0">
                <a:solidFill>
                  <a:schemeClr val="tx1"/>
                </a:solidFill>
                <a:effectLst/>
                <a:latin typeface="+mn-lt"/>
                <a:ea typeface="+mn-ea"/>
                <a:cs typeface="+mn-cs"/>
              </a:rPr>
              <a:t> Lisyanski instead knew that he could simply wait out the Tlingit- although they were positioned very well, he knew they would eventually run out of food, gunpowder, and ammunition. Lisyanski chose to remain aboard the </a:t>
            </a:r>
            <a:r>
              <a:rPr lang="en-US" sz="1200" i="1" kern="1200" dirty="0">
                <a:solidFill>
                  <a:schemeClr val="tx1"/>
                </a:solidFill>
                <a:effectLst/>
                <a:latin typeface="+mn-lt"/>
                <a:ea typeface="+mn-ea"/>
                <a:cs typeface="+mn-cs"/>
              </a:rPr>
              <a:t>Neva</a:t>
            </a:r>
            <a:r>
              <a:rPr lang="en-US" sz="1200" kern="1200" dirty="0">
                <a:solidFill>
                  <a:schemeClr val="tx1"/>
                </a:solidFill>
                <a:effectLst/>
                <a:latin typeface="+mn-lt"/>
                <a:ea typeface="+mn-ea"/>
                <a:cs typeface="+mn-cs"/>
              </a:rPr>
              <a:t>, and lay siege to the fort with his cannons- not enough to destroy </a:t>
            </a:r>
            <a:r>
              <a:rPr lang="en-US" sz="1200" i="1" kern="1200" dirty="0">
                <a:solidFill>
                  <a:schemeClr val="tx1"/>
                </a:solidFill>
                <a:effectLst/>
                <a:latin typeface="+mn-lt"/>
                <a:ea typeface="+mn-ea"/>
                <a:cs typeface="+mn-cs"/>
              </a:rPr>
              <a:t>Shis’gi Noow</a:t>
            </a:r>
            <a:r>
              <a:rPr lang="en-US" sz="1200" kern="1200" dirty="0">
                <a:solidFill>
                  <a:schemeClr val="tx1"/>
                </a:solidFill>
                <a:effectLst/>
                <a:latin typeface="+mn-lt"/>
                <a:ea typeface="+mn-ea"/>
                <a:cs typeface="+mn-cs"/>
              </a:rPr>
              <a:t>, but enough to remind the Tlingit that they were waiting for them.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went on for days, until eventually, Lisyanski’s theory proved to be correct. The Tlingit were beginning to run out of supplies; but unbeknownst to him, they had planned for this. </a:t>
            </a:r>
            <a:r>
              <a:rPr lang="en-US" sz="1200" b="1" kern="1200" dirty="0">
                <a:solidFill>
                  <a:schemeClr val="tx1"/>
                </a:solidFill>
                <a:effectLst/>
                <a:latin typeface="+mn-lt"/>
                <a:ea typeface="+mn-ea"/>
                <a:cs typeface="+mn-cs"/>
              </a:rPr>
              <a:t>Among their preparations, the Kiks.ádi had stockpiled extra weapons, gunpowder, ammunition, and food on a nearby island</a:t>
            </a:r>
            <a:r>
              <a:rPr lang="en-US" sz="1200" kern="1200" dirty="0">
                <a:solidFill>
                  <a:schemeClr val="tx1"/>
                </a:solidFill>
                <a:effectLst/>
                <a:latin typeface="+mn-lt"/>
                <a:ea typeface="+mn-ea"/>
                <a:cs typeface="+mn-cs"/>
              </a:rPr>
              <a:t>, and under the cover of darkness, they sent out their best warriors in a canoe to go retrieve them. However- after retrieving their supplies tragedy struck. On their return trip, some sort of accident occurred aboard the canoe with the supplies, resulting in the gunpowder they had aboard lighting. In a moment, the Kiks.ádi’s continued hope of victory went up in smoke- along with all of their gunpowder, ammunition, and food, the greatest warriors of an entire generation were destroyed in the blast. </a:t>
            </a:r>
          </a:p>
          <a:p>
            <a:endParaRPr lang="en-US" dirty="0"/>
          </a:p>
        </p:txBody>
      </p:sp>
      <p:sp>
        <p:nvSpPr>
          <p:cNvPr id="4" name="Slide Number Placeholder 3"/>
          <p:cNvSpPr>
            <a:spLocks noGrp="1"/>
          </p:cNvSpPr>
          <p:nvPr>
            <p:ph type="sldNum" sz="quarter" idx="5"/>
          </p:nvPr>
        </p:nvSpPr>
        <p:spPr/>
        <p:txBody>
          <a:bodyPr/>
          <a:lstStyle/>
          <a:p>
            <a:fld id="{1E611E1D-9559-4FAF-9CEE-EE238F472F36}" type="slidenum">
              <a:rPr lang="en-US" smtClean="0"/>
              <a:t>9</a:t>
            </a:fld>
            <a:endParaRPr lang="en-US" dirty="0"/>
          </a:p>
        </p:txBody>
      </p:sp>
    </p:spTree>
    <p:extLst>
      <p:ext uri="{BB962C8B-B14F-4D97-AF65-F5344CB8AC3E}">
        <p14:creationId xmlns:p14="http://schemas.microsoft.com/office/powerpoint/2010/main" val="3048636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2E576-7C5B-4836-9493-CEBF8B16E6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DAAEEB-8387-47C5-9CC6-0053CCCA84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6B22F5-A75F-45A9-9934-0E018752C3DF}"/>
              </a:ext>
            </a:extLst>
          </p:cNvPr>
          <p:cNvSpPr>
            <a:spLocks noGrp="1"/>
          </p:cNvSpPr>
          <p:nvPr>
            <p:ph type="dt" sz="half" idx="10"/>
          </p:nvPr>
        </p:nvSpPr>
        <p:spPr/>
        <p:txBody>
          <a:bodyPr/>
          <a:lstStyle/>
          <a:p>
            <a:fld id="{2C3EE2CE-39B7-4063-9667-D8A7FB7EACD1}" type="datetimeFigureOut">
              <a:rPr lang="en-US" smtClean="0"/>
              <a:t>7/20/2021</a:t>
            </a:fld>
            <a:endParaRPr lang="en-US" dirty="0"/>
          </a:p>
        </p:txBody>
      </p:sp>
      <p:sp>
        <p:nvSpPr>
          <p:cNvPr id="5" name="Footer Placeholder 4">
            <a:extLst>
              <a:ext uri="{FF2B5EF4-FFF2-40B4-BE49-F238E27FC236}">
                <a16:creationId xmlns:a16="http://schemas.microsoft.com/office/drawing/2014/main" id="{E8C27D5F-EF96-4B55-B134-D6124900A0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830ED7-950B-4E84-8152-98A749FDDC88}"/>
              </a:ext>
            </a:extLst>
          </p:cNvPr>
          <p:cNvSpPr>
            <a:spLocks noGrp="1"/>
          </p:cNvSpPr>
          <p:nvPr>
            <p:ph type="sldNum" sz="quarter" idx="12"/>
          </p:nvPr>
        </p:nvSpPr>
        <p:spPr/>
        <p:txBody>
          <a:bodyPr/>
          <a:lstStyle/>
          <a:p>
            <a:fld id="{BC9B395E-0C52-40A8-BFCF-F7AFD5B9D2E0}" type="slidenum">
              <a:rPr lang="en-US" smtClean="0"/>
              <a:t>‹#›</a:t>
            </a:fld>
            <a:endParaRPr lang="en-US" dirty="0"/>
          </a:p>
        </p:txBody>
      </p:sp>
    </p:spTree>
    <p:extLst>
      <p:ext uri="{BB962C8B-B14F-4D97-AF65-F5344CB8AC3E}">
        <p14:creationId xmlns:p14="http://schemas.microsoft.com/office/powerpoint/2010/main" val="3133788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DE2A-5029-4F8A-B5D4-A179DF079C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2F14EE-A456-4BB0-BF93-8948BF4A77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E212A-8416-4F21-A408-44C447194E36}"/>
              </a:ext>
            </a:extLst>
          </p:cNvPr>
          <p:cNvSpPr>
            <a:spLocks noGrp="1"/>
          </p:cNvSpPr>
          <p:nvPr>
            <p:ph type="dt" sz="half" idx="10"/>
          </p:nvPr>
        </p:nvSpPr>
        <p:spPr/>
        <p:txBody>
          <a:bodyPr/>
          <a:lstStyle/>
          <a:p>
            <a:fld id="{2C3EE2CE-39B7-4063-9667-D8A7FB7EACD1}" type="datetimeFigureOut">
              <a:rPr lang="en-US" smtClean="0"/>
              <a:t>7/20/2021</a:t>
            </a:fld>
            <a:endParaRPr lang="en-US" dirty="0"/>
          </a:p>
        </p:txBody>
      </p:sp>
      <p:sp>
        <p:nvSpPr>
          <p:cNvPr id="5" name="Footer Placeholder 4">
            <a:extLst>
              <a:ext uri="{FF2B5EF4-FFF2-40B4-BE49-F238E27FC236}">
                <a16:creationId xmlns:a16="http://schemas.microsoft.com/office/drawing/2014/main" id="{3337DF32-A5AB-4AE1-8697-375E0BD477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DC4EAC-3627-48B6-BA21-72B44EDA1AE2}"/>
              </a:ext>
            </a:extLst>
          </p:cNvPr>
          <p:cNvSpPr>
            <a:spLocks noGrp="1"/>
          </p:cNvSpPr>
          <p:nvPr>
            <p:ph type="sldNum" sz="quarter" idx="12"/>
          </p:nvPr>
        </p:nvSpPr>
        <p:spPr/>
        <p:txBody>
          <a:bodyPr/>
          <a:lstStyle/>
          <a:p>
            <a:fld id="{BC9B395E-0C52-40A8-BFCF-F7AFD5B9D2E0}" type="slidenum">
              <a:rPr lang="en-US" smtClean="0"/>
              <a:t>‹#›</a:t>
            </a:fld>
            <a:endParaRPr lang="en-US" dirty="0"/>
          </a:p>
        </p:txBody>
      </p:sp>
    </p:spTree>
    <p:extLst>
      <p:ext uri="{BB962C8B-B14F-4D97-AF65-F5344CB8AC3E}">
        <p14:creationId xmlns:p14="http://schemas.microsoft.com/office/powerpoint/2010/main" val="2208754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0F4920-2C4D-4269-A5E5-FA6E605772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EAE03D-B85E-4165-820E-DF7DC50039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C2FF7-DD48-4879-AE35-D07D204EBCBB}"/>
              </a:ext>
            </a:extLst>
          </p:cNvPr>
          <p:cNvSpPr>
            <a:spLocks noGrp="1"/>
          </p:cNvSpPr>
          <p:nvPr>
            <p:ph type="dt" sz="half" idx="10"/>
          </p:nvPr>
        </p:nvSpPr>
        <p:spPr/>
        <p:txBody>
          <a:bodyPr/>
          <a:lstStyle/>
          <a:p>
            <a:fld id="{2C3EE2CE-39B7-4063-9667-D8A7FB7EACD1}" type="datetimeFigureOut">
              <a:rPr lang="en-US" smtClean="0"/>
              <a:t>7/20/2021</a:t>
            </a:fld>
            <a:endParaRPr lang="en-US" dirty="0"/>
          </a:p>
        </p:txBody>
      </p:sp>
      <p:sp>
        <p:nvSpPr>
          <p:cNvPr id="5" name="Footer Placeholder 4">
            <a:extLst>
              <a:ext uri="{FF2B5EF4-FFF2-40B4-BE49-F238E27FC236}">
                <a16:creationId xmlns:a16="http://schemas.microsoft.com/office/drawing/2014/main" id="{73E1DA0D-A40A-452A-AEC8-4541CA5C1E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44CF37-825B-431F-B277-1BBCBADB1706}"/>
              </a:ext>
            </a:extLst>
          </p:cNvPr>
          <p:cNvSpPr>
            <a:spLocks noGrp="1"/>
          </p:cNvSpPr>
          <p:nvPr>
            <p:ph type="sldNum" sz="quarter" idx="12"/>
          </p:nvPr>
        </p:nvSpPr>
        <p:spPr/>
        <p:txBody>
          <a:bodyPr/>
          <a:lstStyle/>
          <a:p>
            <a:fld id="{BC9B395E-0C52-40A8-BFCF-F7AFD5B9D2E0}" type="slidenum">
              <a:rPr lang="en-US" smtClean="0"/>
              <a:t>‹#›</a:t>
            </a:fld>
            <a:endParaRPr lang="en-US" dirty="0"/>
          </a:p>
        </p:txBody>
      </p:sp>
    </p:spTree>
    <p:extLst>
      <p:ext uri="{BB962C8B-B14F-4D97-AF65-F5344CB8AC3E}">
        <p14:creationId xmlns:p14="http://schemas.microsoft.com/office/powerpoint/2010/main" val="330659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C84BB-0B72-4B4B-9A55-97F462A83A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19DFCC-CA5E-4535-8D76-D4039B2077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390D7-71F2-4D72-80F9-CBA49ED149EB}"/>
              </a:ext>
            </a:extLst>
          </p:cNvPr>
          <p:cNvSpPr>
            <a:spLocks noGrp="1"/>
          </p:cNvSpPr>
          <p:nvPr>
            <p:ph type="dt" sz="half" idx="10"/>
          </p:nvPr>
        </p:nvSpPr>
        <p:spPr/>
        <p:txBody>
          <a:bodyPr/>
          <a:lstStyle/>
          <a:p>
            <a:fld id="{2C3EE2CE-39B7-4063-9667-D8A7FB7EACD1}" type="datetimeFigureOut">
              <a:rPr lang="en-US" smtClean="0"/>
              <a:t>7/20/2021</a:t>
            </a:fld>
            <a:endParaRPr lang="en-US" dirty="0"/>
          </a:p>
        </p:txBody>
      </p:sp>
      <p:sp>
        <p:nvSpPr>
          <p:cNvPr id="5" name="Footer Placeholder 4">
            <a:extLst>
              <a:ext uri="{FF2B5EF4-FFF2-40B4-BE49-F238E27FC236}">
                <a16:creationId xmlns:a16="http://schemas.microsoft.com/office/drawing/2014/main" id="{11E3CC7E-7521-4DDE-A855-21418522FE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28BBED-8860-43CC-A44C-3E283CC4221A}"/>
              </a:ext>
            </a:extLst>
          </p:cNvPr>
          <p:cNvSpPr>
            <a:spLocks noGrp="1"/>
          </p:cNvSpPr>
          <p:nvPr>
            <p:ph type="sldNum" sz="quarter" idx="12"/>
          </p:nvPr>
        </p:nvSpPr>
        <p:spPr/>
        <p:txBody>
          <a:bodyPr/>
          <a:lstStyle/>
          <a:p>
            <a:fld id="{BC9B395E-0C52-40A8-BFCF-F7AFD5B9D2E0}" type="slidenum">
              <a:rPr lang="en-US" smtClean="0"/>
              <a:t>‹#›</a:t>
            </a:fld>
            <a:endParaRPr lang="en-US" dirty="0"/>
          </a:p>
        </p:txBody>
      </p:sp>
    </p:spTree>
    <p:extLst>
      <p:ext uri="{BB962C8B-B14F-4D97-AF65-F5344CB8AC3E}">
        <p14:creationId xmlns:p14="http://schemas.microsoft.com/office/powerpoint/2010/main" val="1954594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2288A-4533-445E-9737-27485BEC7A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6F1CDC-66D5-4164-8DE6-1A75CD5990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CB9CE5-8E25-4289-A249-A78ECB074993}"/>
              </a:ext>
            </a:extLst>
          </p:cNvPr>
          <p:cNvSpPr>
            <a:spLocks noGrp="1"/>
          </p:cNvSpPr>
          <p:nvPr>
            <p:ph type="dt" sz="half" idx="10"/>
          </p:nvPr>
        </p:nvSpPr>
        <p:spPr/>
        <p:txBody>
          <a:bodyPr/>
          <a:lstStyle/>
          <a:p>
            <a:fld id="{2C3EE2CE-39B7-4063-9667-D8A7FB7EACD1}" type="datetimeFigureOut">
              <a:rPr lang="en-US" smtClean="0"/>
              <a:t>7/20/2021</a:t>
            </a:fld>
            <a:endParaRPr lang="en-US" dirty="0"/>
          </a:p>
        </p:txBody>
      </p:sp>
      <p:sp>
        <p:nvSpPr>
          <p:cNvPr id="5" name="Footer Placeholder 4">
            <a:extLst>
              <a:ext uri="{FF2B5EF4-FFF2-40B4-BE49-F238E27FC236}">
                <a16:creationId xmlns:a16="http://schemas.microsoft.com/office/drawing/2014/main" id="{E8B07956-A901-4269-8189-00FFB4F0E3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F9038C-E871-44A5-8D81-15A5B54FE69E}"/>
              </a:ext>
            </a:extLst>
          </p:cNvPr>
          <p:cNvSpPr>
            <a:spLocks noGrp="1"/>
          </p:cNvSpPr>
          <p:nvPr>
            <p:ph type="sldNum" sz="quarter" idx="12"/>
          </p:nvPr>
        </p:nvSpPr>
        <p:spPr/>
        <p:txBody>
          <a:bodyPr/>
          <a:lstStyle/>
          <a:p>
            <a:fld id="{BC9B395E-0C52-40A8-BFCF-F7AFD5B9D2E0}" type="slidenum">
              <a:rPr lang="en-US" smtClean="0"/>
              <a:t>‹#›</a:t>
            </a:fld>
            <a:endParaRPr lang="en-US" dirty="0"/>
          </a:p>
        </p:txBody>
      </p:sp>
    </p:spTree>
    <p:extLst>
      <p:ext uri="{BB962C8B-B14F-4D97-AF65-F5344CB8AC3E}">
        <p14:creationId xmlns:p14="http://schemas.microsoft.com/office/powerpoint/2010/main" val="109091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A018-EE7A-48C0-BA41-C54BCBE9C9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3DD55A-2814-406D-88FE-23AF783AE6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A394E3-67B8-41F7-B14A-0E4AA90242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51E196-6BF6-4FC1-B110-B3B1ED589580}"/>
              </a:ext>
            </a:extLst>
          </p:cNvPr>
          <p:cNvSpPr>
            <a:spLocks noGrp="1"/>
          </p:cNvSpPr>
          <p:nvPr>
            <p:ph type="dt" sz="half" idx="10"/>
          </p:nvPr>
        </p:nvSpPr>
        <p:spPr/>
        <p:txBody>
          <a:bodyPr/>
          <a:lstStyle/>
          <a:p>
            <a:fld id="{2C3EE2CE-39B7-4063-9667-D8A7FB7EACD1}" type="datetimeFigureOut">
              <a:rPr lang="en-US" smtClean="0"/>
              <a:t>7/20/2021</a:t>
            </a:fld>
            <a:endParaRPr lang="en-US" dirty="0"/>
          </a:p>
        </p:txBody>
      </p:sp>
      <p:sp>
        <p:nvSpPr>
          <p:cNvPr id="6" name="Footer Placeholder 5">
            <a:extLst>
              <a:ext uri="{FF2B5EF4-FFF2-40B4-BE49-F238E27FC236}">
                <a16:creationId xmlns:a16="http://schemas.microsoft.com/office/drawing/2014/main" id="{669810EB-1462-4303-97A2-955EA3BC19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E429FA-8426-47E4-94D9-6810BACF1F57}"/>
              </a:ext>
            </a:extLst>
          </p:cNvPr>
          <p:cNvSpPr>
            <a:spLocks noGrp="1"/>
          </p:cNvSpPr>
          <p:nvPr>
            <p:ph type="sldNum" sz="quarter" idx="12"/>
          </p:nvPr>
        </p:nvSpPr>
        <p:spPr/>
        <p:txBody>
          <a:bodyPr/>
          <a:lstStyle/>
          <a:p>
            <a:fld id="{BC9B395E-0C52-40A8-BFCF-F7AFD5B9D2E0}" type="slidenum">
              <a:rPr lang="en-US" smtClean="0"/>
              <a:t>‹#›</a:t>
            </a:fld>
            <a:endParaRPr lang="en-US" dirty="0"/>
          </a:p>
        </p:txBody>
      </p:sp>
    </p:spTree>
    <p:extLst>
      <p:ext uri="{BB962C8B-B14F-4D97-AF65-F5344CB8AC3E}">
        <p14:creationId xmlns:p14="http://schemas.microsoft.com/office/powerpoint/2010/main" val="90713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79643-A931-44E0-9820-DD5C0C1CB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53F09-ADFB-4987-95C6-01F768EF0B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407DEB-F0C9-4F7E-ADD9-8C92689F1C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8EFF38-8087-4745-8078-B10F734EA6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0C2036-4D65-4EA6-9A23-56AD2C1168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2BBBE0-C73C-4CF3-9F6E-63A20F2B4BBC}"/>
              </a:ext>
            </a:extLst>
          </p:cNvPr>
          <p:cNvSpPr>
            <a:spLocks noGrp="1"/>
          </p:cNvSpPr>
          <p:nvPr>
            <p:ph type="dt" sz="half" idx="10"/>
          </p:nvPr>
        </p:nvSpPr>
        <p:spPr/>
        <p:txBody>
          <a:bodyPr/>
          <a:lstStyle/>
          <a:p>
            <a:fld id="{2C3EE2CE-39B7-4063-9667-D8A7FB7EACD1}" type="datetimeFigureOut">
              <a:rPr lang="en-US" smtClean="0"/>
              <a:t>7/20/2021</a:t>
            </a:fld>
            <a:endParaRPr lang="en-US" dirty="0"/>
          </a:p>
        </p:txBody>
      </p:sp>
      <p:sp>
        <p:nvSpPr>
          <p:cNvPr id="8" name="Footer Placeholder 7">
            <a:extLst>
              <a:ext uri="{FF2B5EF4-FFF2-40B4-BE49-F238E27FC236}">
                <a16:creationId xmlns:a16="http://schemas.microsoft.com/office/drawing/2014/main" id="{0271327E-0B5F-4B56-B182-EE30C570ED5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6B64805-FC02-4D04-9548-8988AE07D52B}"/>
              </a:ext>
            </a:extLst>
          </p:cNvPr>
          <p:cNvSpPr>
            <a:spLocks noGrp="1"/>
          </p:cNvSpPr>
          <p:nvPr>
            <p:ph type="sldNum" sz="quarter" idx="12"/>
          </p:nvPr>
        </p:nvSpPr>
        <p:spPr/>
        <p:txBody>
          <a:bodyPr/>
          <a:lstStyle/>
          <a:p>
            <a:fld id="{BC9B395E-0C52-40A8-BFCF-F7AFD5B9D2E0}" type="slidenum">
              <a:rPr lang="en-US" smtClean="0"/>
              <a:t>‹#›</a:t>
            </a:fld>
            <a:endParaRPr lang="en-US" dirty="0"/>
          </a:p>
        </p:txBody>
      </p:sp>
    </p:spTree>
    <p:extLst>
      <p:ext uri="{BB962C8B-B14F-4D97-AF65-F5344CB8AC3E}">
        <p14:creationId xmlns:p14="http://schemas.microsoft.com/office/powerpoint/2010/main" val="2499225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1D1B-DDD6-4CBD-8844-20ABFCAF2A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7E8380-EDD2-4EC8-B39B-9E0FE09A63D1}"/>
              </a:ext>
            </a:extLst>
          </p:cNvPr>
          <p:cNvSpPr>
            <a:spLocks noGrp="1"/>
          </p:cNvSpPr>
          <p:nvPr>
            <p:ph type="dt" sz="half" idx="10"/>
          </p:nvPr>
        </p:nvSpPr>
        <p:spPr/>
        <p:txBody>
          <a:bodyPr/>
          <a:lstStyle/>
          <a:p>
            <a:fld id="{2C3EE2CE-39B7-4063-9667-D8A7FB7EACD1}" type="datetimeFigureOut">
              <a:rPr lang="en-US" smtClean="0"/>
              <a:t>7/20/2021</a:t>
            </a:fld>
            <a:endParaRPr lang="en-US" dirty="0"/>
          </a:p>
        </p:txBody>
      </p:sp>
      <p:sp>
        <p:nvSpPr>
          <p:cNvPr id="4" name="Footer Placeholder 3">
            <a:extLst>
              <a:ext uri="{FF2B5EF4-FFF2-40B4-BE49-F238E27FC236}">
                <a16:creationId xmlns:a16="http://schemas.microsoft.com/office/drawing/2014/main" id="{408E0DF2-BC1C-4B5B-A5DE-73E71F591DF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0BF4FFF-F5E6-4821-AD21-268F46AC926B}"/>
              </a:ext>
            </a:extLst>
          </p:cNvPr>
          <p:cNvSpPr>
            <a:spLocks noGrp="1"/>
          </p:cNvSpPr>
          <p:nvPr>
            <p:ph type="sldNum" sz="quarter" idx="12"/>
          </p:nvPr>
        </p:nvSpPr>
        <p:spPr/>
        <p:txBody>
          <a:bodyPr/>
          <a:lstStyle/>
          <a:p>
            <a:fld id="{BC9B395E-0C52-40A8-BFCF-F7AFD5B9D2E0}" type="slidenum">
              <a:rPr lang="en-US" smtClean="0"/>
              <a:t>‹#›</a:t>
            </a:fld>
            <a:endParaRPr lang="en-US" dirty="0"/>
          </a:p>
        </p:txBody>
      </p:sp>
    </p:spTree>
    <p:extLst>
      <p:ext uri="{BB962C8B-B14F-4D97-AF65-F5344CB8AC3E}">
        <p14:creationId xmlns:p14="http://schemas.microsoft.com/office/powerpoint/2010/main" val="133072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61EA4A-AFE4-4661-BB5E-50420BF2FA2B}"/>
              </a:ext>
            </a:extLst>
          </p:cNvPr>
          <p:cNvSpPr>
            <a:spLocks noGrp="1"/>
          </p:cNvSpPr>
          <p:nvPr>
            <p:ph type="dt" sz="half" idx="10"/>
          </p:nvPr>
        </p:nvSpPr>
        <p:spPr/>
        <p:txBody>
          <a:bodyPr/>
          <a:lstStyle/>
          <a:p>
            <a:fld id="{2C3EE2CE-39B7-4063-9667-D8A7FB7EACD1}" type="datetimeFigureOut">
              <a:rPr lang="en-US" smtClean="0"/>
              <a:t>7/20/2021</a:t>
            </a:fld>
            <a:endParaRPr lang="en-US" dirty="0"/>
          </a:p>
        </p:txBody>
      </p:sp>
      <p:sp>
        <p:nvSpPr>
          <p:cNvPr id="3" name="Footer Placeholder 2">
            <a:extLst>
              <a:ext uri="{FF2B5EF4-FFF2-40B4-BE49-F238E27FC236}">
                <a16:creationId xmlns:a16="http://schemas.microsoft.com/office/drawing/2014/main" id="{6383EF5C-5EA3-4BD2-8D6C-3DEB8989904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478C919-9E27-4C8A-907E-4E07F5E39065}"/>
              </a:ext>
            </a:extLst>
          </p:cNvPr>
          <p:cNvSpPr>
            <a:spLocks noGrp="1"/>
          </p:cNvSpPr>
          <p:nvPr>
            <p:ph type="sldNum" sz="quarter" idx="12"/>
          </p:nvPr>
        </p:nvSpPr>
        <p:spPr/>
        <p:txBody>
          <a:bodyPr/>
          <a:lstStyle/>
          <a:p>
            <a:fld id="{BC9B395E-0C52-40A8-BFCF-F7AFD5B9D2E0}" type="slidenum">
              <a:rPr lang="en-US" smtClean="0"/>
              <a:t>‹#›</a:t>
            </a:fld>
            <a:endParaRPr lang="en-US" dirty="0"/>
          </a:p>
        </p:txBody>
      </p:sp>
    </p:spTree>
    <p:extLst>
      <p:ext uri="{BB962C8B-B14F-4D97-AF65-F5344CB8AC3E}">
        <p14:creationId xmlns:p14="http://schemas.microsoft.com/office/powerpoint/2010/main" val="404503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97545-D73E-4C54-8BDC-DD7F0A3E46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1BB37B-9485-4411-8728-F01B8BEF75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CB23AA-2223-433B-AD56-CB83E8F77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039147-E636-4ED9-A75A-F5172C237451}"/>
              </a:ext>
            </a:extLst>
          </p:cNvPr>
          <p:cNvSpPr>
            <a:spLocks noGrp="1"/>
          </p:cNvSpPr>
          <p:nvPr>
            <p:ph type="dt" sz="half" idx="10"/>
          </p:nvPr>
        </p:nvSpPr>
        <p:spPr/>
        <p:txBody>
          <a:bodyPr/>
          <a:lstStyle/>
          <a:p>
            <a:fld id="{2C3EE2CE-39B7-4063-9667-D8A7FB7EACD1}" type="datetimeFigureOut">
              <a:rPr lang="en-US" smtClean="0"/>
              <a:t>7/20/2021</a:t>
            </a:fld>
            <a:endParaRPr lang="en-US" dirty="0"/>
          </a:p>
        </p:txBody>
      </p:sp>
      <p:sp>
        <p:nvSpPr>
          <p:cNvPr id="6" name="Footer Placeholder 5">
            <a:extLst>
              <a:ext uri="{FF2B5EF4-FFF2-40B4-BE49-F238E27FC236}">
                <a16:creationId xmlns:a16="http://schemas.microsoft.com/office/drawing/2014/main" id="{85A546CB-AB71-491F-B286-33017E7B7CC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971ECE8-8FAF-4E19-846E-B3F311E639F5}"/>
              </a:ext>
            </a:extLst>
          </p:cNvPr>
          <p:cNvSpPr>
            <a:spLocks noGrp="1"/>
          </p:cNvSpPr>
          <p:nvPr>
            <p:ph type="sldNum" sz="quarter" idx="12"/>
          </p:nvPr>
        </p:nvSpPr>
        <p:spPr/>
        <p:txBody>
          <a:bodyPr/>
          <a:lstStyle/>
          <a:p>
            <a:fld id="{BC9B395E-0C52-40A8-BFCF-F7AFD5B9D2E0}" type="slidenum">
              <a:rPr lang="en-US" smtClean="0"/>
              <a:t>‹#›</a:t>
            </a:fld>
            <a:endParaRPr lang="en-US" dirty="0"/>
          </a:p>
        </p:txBody>
      </p:sp>
    </p:spTree>
    <p:extLst>
      <p:ext uri="{BB962C8B-B14F-4D97-AF65-F5344CB8AC3E}">
        <p14:creationId xmlns:p14="http://schemas.microsoft.com/office/powerpoint/2010/main" val="196338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4A342-C883-4395-A09E-BFA1ACCCC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D38CB8-C749-496B-86C5-31D4C9FFA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59D4F3-129F-44B6-967E-8BE03778FD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A4A63C-09E9-4617-A823-4C2DCCFEC6D5}"/>
              </a:ext>
            </a:extLst>
          </p:cNvPr>
          <p:cNvSpPr>
            <a:spLocks noGrp="1"/>
          </p:cNvSpPr>
          <p:nvPr>
            <p:ph type="dt" sz="half" idx="10"/>
          </p:nvPr>
        </p:nvSpPr>
        <p:spPr/>
        <p:txBody>
          <a:bodyPr/>
          <a:lstStyle/>
          <a:p>
            <a:fld id="{2C3EE2CE-39B7-4063-9667-D8A7FB7EACD1}" type="datetimeFigureOut">
              <a:rPr lang="en-US" smtClean="0"/>
              <a:t>7/20/2021</a:t>
            </a:fld>
            <a:endParaRPr lang="en-US" dirty="0"/>
          </a:p>
        </p:txBody>
      </p:sp>
      <p:sp>
        <p:nvSpPr>
          <p:cNvPr id="6" name="Footer Placeholder 5">
            <a:extLst>
              <a:ext uri="{FF2B5EF4-FFF2-40B4-BE49-F238E27FC236}">
                <a16:creationId xmlns:a16="http://schemas.microsoft.com/office/drawing/2014/main" id="{19902B22-8FEB-4AD5-8586-7E8E05BA0E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C52EF7-3DBA-4F90-97FE-2122DE267F2F}"/>
              </a:ext>
            </a:extLst>
          </p:cNvPr>
          <p:cNvSpPr>
            <a:spLocks noGrp="1"/>
          </p:cNvSpPr>
          <p:nvPr>
            <p:ph type="sldNum" sz="quarter" idx="12"/>
          </p:nvPr>
        </p:nvSpPr>
        <p:spPr/>
        <p:txBody>
          <a:bodyPr/>
          <a:lstStyle/>
          <a:p>
            <a:fld id="{BC9B395E-0C52-40A8-BFCF-F7AFD5B9D2E0}" type="slidenum">
              <a:rPr lang="en-US" smtClean="0"/>
              <a:t>‹#›</a:t>
            </a:fld>
            <a:endParaRPr lang="en-US" dirty="0"/>
          </a:p>
        </p:txBody>
      </p:sp>
    </p:spTree>
    <p:extLst>
      <p:ext uri="{BB962C8B-B14F-4D97-AF65-F5344CB8AC3E}">
        <p14:creationId xmlns:p14="http://schemas.microsoft.com/office/powerpoint/2010/main" val="3411670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4BE68B-68DC-48B4-88E5-72CE84B1FA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11E9E2-61FA-4AA0-A463-EA735CF6B1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909CB-835B-432F-BCCD-CEA6E03C53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EE2CE-39B7-4063-9667-D8A7FB7EACD1}" type="datetimeFigureOut">
              <a:rPr lang="en-US" smtClean="0"/>
              <a:t>7/20/2021</a:t>
            </a:fld>
            <a:endParaRPr lang="en-US" dirty="0"/>
          </a:p>
        </p:txBody>
      </p:sp>
      <p:sp>
        <p:nvSpPr>
          <p:cNvPr id="5" name="Footer Placeholder 4">
            <a:extLst>
              <a:ext uri="{FF2B5EF4-FFF2-40B4-BE49-F238E27FC236}">
                <a16:creationId xmlns:a16="http://schemas.microsoft.com/office/drawing/2014/main" id="{45F99B82-63AB-4908-BDC5-AE88E8832F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10F175C-A90F-4D0B-A76A-93C65745C5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9B395E-0C52-40A8-BFCF-F7AFD5B9D2E0}" type="slidenum">
              <a:rPr lang="en-US" smtClean="0"/>
              <a:t>‹#›</a:t>
            </a:fld>
            <a:endParaRPr lang="en-US" dirty="0"/>
          </a:p>
        </p:txBody>
      </p:sp>
    </p:spTree>
    <p:extLst>
      <p:ext uri="{BB962C8B-B14F-4D97-AF65-F5344CB8AC3E}">
        <p14:creationId xmlns:p14="http://schemas.microsoft.com/office/powerpoint/2010/main" val="3213128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eg"/><Relationship Id="rId4" Type="http://schemas.openxmlformats.org/officeDocument/2006/relationships/image" Target="../media/image9.jpg"/><Relationship Id="rId9" Type="http://schemas.openxmlformats.org/officeDocument/2006/relationships/image" Target="../media/image14.jp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gif"/><Relationship Id="rId4" Type="http://schemas.openxmlformats.org/officeDocument/2006/relationships/image" Target="../media/image19.jpg"/><Relationship Id="rId9"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jp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group&#10;&#10;Description automatically generated">
            <a:extLst>
              <a:ext uri="{FF2B5EF4-FFF2-40B4-BE49-F238E27FC236}">
                <a16:creationId xmlns:a16="http://schemas.microsoft.com/office/drawing/2014/main" id="{4C8BB639-08F1-4890-9D25-08FEA196C394}"/>
              </a:ext>
            </a:extLst>
          </p:cNvPr>
          <p:cNvPicPr>
            <a:picLocks noChangeAspect="1"/>
          </p:cNvPicPr>
          <p:nvPr/>
        </p:nvPicPr>
        <p:blipFill rotWithShape="1">
          <a:blip r:embed="rId3">
            <a:extLst>
              <a:ext uri="{28A0092B-C50C-407E-A947-70E740481C1C}">
                <a14:useLocalDpi xmlns:a14="http://schemas.microsoft.com/office/drawing/2010/main" val="0"/>
              </a:ext>
            </a:extLst>
          </a:blip>
          <a:srcRect l="2364" r="11455" b="9638"/>
          <a:stretch/>
        </p:blipFill>
        <p:spPr>
          <a:xfrm>
            <a:off x="3523488" y="12"/>
            <a:ext cx="8668509" cy="6857988"/>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1E2252-8E22-4928-AB0E-F934830BDBDC}"/>
              </a:ext>
            </a:extLst>
          </p:cNvPr>
          <p:cNvSpPr>
            <a:spLocks noGrp="1"/>
          </p:cNvSpPr>
          <p:nvPr>
            <p:ph type="ctrTitle"/>
          </p:nvPr>
        </p:nvSpPr>
        <p:spPr>
          <a:xfrm>
            <a:off x="51389" y="2376075"/>
            <a:ext cx="4407279" cy="3723578"/>
          </a:xfrm>
        </p:spPr>
        <p:txBody>
          <a:bodyPr anchor="b">
            <a:normAutofit fontScale="90000"/>
          </a:bodyPr>
          <a:lstStyle/>
          <a:p>
            <a:r>
              <a:rPr lang="en-US" dirty="0">
                <a:latin typeface="NPSRawlinsonOT" panose="02000505070000020003" pitchFamily="50" charset="0"/>
              </a:rPr>
              <a:t>Exploring Conflict and Colonization</a:t>
            </a:r>
            <a:br>
              <a:rPr lang="en-US" sz="4800" dirty="0">
                <a:latin typeface="NPSRawlinsonOT" panose="02000505070000020003" pitchFamily="50" charset="0"/>
              </a:rPr>
            </a:br>
            <a:br>
              <a:rPr lang="en-US" sz="4800" dirty="0">
                <a:latin typeface="NPSRawlinsonOT" panose="02000505070000020003" pitchFamily="50" charset="0"/>
              </a:rPr>
            </a:br>
            <a:br>
              <a:rPr lang="en-US" sz="4800" dirty="0">
                <a:latin typeface="NPSRawlinsonOT" panose="02000505070000020003" pitchFamily="50" charset="0"/>
              </a:rPr>
            </a:br>
            <a:br>
              <a:rPr lang="en-US" sz="4800" dirty="0">
                <a:latin typeface="NPSRawlinsonOT" panose="02000505070000020003" pitchFamily="50" charset="0"/>
              </a:rPr>
            </a:br>
            <a:r>
              <a:rPr lang="en-US" sz="4400" i="1" dirty="0">
                <a:latin typeface="NPSRawlinsonOT" panose="02000505070000020003" pitchFamily="50" charset="0"/>
              </a:rPr>
              <a:t>The Sitka Battles of 1802 and 1804</a:t>
            </a:r>
            <a:endParaRPr lang="en-US" sz="4400" dirty="0">
              <a:latin typeface="NPSRawlinsonOT" panose="02000505070000020003" pitchFamily="50" charset="0"/>
            </a:endParaRPr>
          </a:p>
        </p:txBody>
      </p:sp>
      <p:sp>
        <p:nvSpPr>
          <p:cNvPr id="17"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hidden="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382F273-0262-492E-8668-D8519BAEECDA}"/>
              </a:ext>
            </a:extLst>
          </p:cNvPr>
          <p:cNvSpPr/>
          <p:nvPr/>
        </p:nvSpPr>
        <p:spPr>
          <a:xfrm>
            <a:off x="369455" y="515628"/>
            <a:ext cx="923636" cy="3341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Map&#10;&#10;Description automatically generated">
            <a:extLst>
              <a:ext uri="{FF2B5EF4-FFF2-40B4-BE49-F238E27FC236}">
                <a16:creationId xmlns:a16="http://schemas.microsoft.com/office/drawing/2014/main" id="{3DFD32B8-0519-4C1A-A239-107F20D1F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740" y="3244861"/>
            <a:ext cx="1090576" cy="1419931"/>
          </a:xfrm>
          <a:prstGeom prst="rect">
            <a:avLst/>
          </a:prstGeom>
        </p:spPr>
      </p:pic>
    </p:spTree>
    <p:extLst>
      <p:ext uri="{BB962C8B-B14F-4D97-AF65-F5344CB8AC3E}">
        <p14:creationId xmlns:p14="http://schemas.microsoft.com/office/powerpoint/2010/main" val="19821395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text, mountain, outdoor, boat&#10;&#10;Description automatically generated">
            <a:extLst>
              <a:ext uri="{FF2B5EF4-FFF2-40B4-BE49-F238E27FC236}">
                <a16:creationId xmlns:a16="http://schemas.microsoft.com/office/drawing/2014/main" id="{FE6A2761-F8AB-4A23-B49B-CC1A5E187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785" y="-39044"/>
            <a:ext cx="9399354" cy="6991124"/>
          </a:xfrm>
          <a:prstGeom prst="rect">
            <a:avLst/>
          </a:prstGeom>
        </p:spPr>
      </p:pic>
      <p:pic>
        <p:nvPicPr>
          <p:cNvPr id="7" name="Content Placeholder 8">
            <a:extLst>
              <a:ext uri="{FF2B5EF4-FFF2-40B4-BE49-F238E27FC236}">
                <a16:creationId xmlns:a16="http://schemas.microsoft.com/office/drawing/2014/main" id="{ECBDD663-8719-4251-B8DF-C9CD242A382D}"/>
              </a:ext>
            </a:extLst>
          </p:cNvPr>
          <p:cNvPicPr>
            <a:picLocks noChangeAspect="1"/>
          </p:cNvPicPr>
          <p:nvPr/>
        </p:nvPicPr>
        <p:blipFill rotWithShape="1">
          <a:blip r:embed="rId4">
            <a:extLst>
              <a:ext uri="{28A0092B-C50C-407E-A947-70E740481C1C}">
                <a14:useLocalDpi xmlns:a14="http://schemas.microsoft.com/office/drawing/2010/main" val="0"/>
              </a:ext>
            </a:extLst>
          </a:blip>
          <a:srcRect l="1081" r="1081"/>
          <a:stretch/>
        </p:blipFill>
        <p:spPr>
          <a:xfrm>
            <a:off x="3244113" y="-1170"/>
            <a:ext cx="8947888" cy="695325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pic>
        <p:nvPicPr>
          <p:cNvPr id="5" name="Picture 4" descr="A picture containing text, grass, outdoor, plaque&#10;&#10;Description automatically generated">
            <a:extLst>
              <a:ext uri="{FF2B5EF4-FFF2-40B4-BE49-F238E27FC236}">
                <a16:creationId xmlns:a16="http://schemas.microsoft.com/office/drawing/2014/main" id="{BF91E6BD-F311-4A25-AC00-41BAF192CD0D}"/>
              </a:ext>
            </a:extLst>
          </p:cNvPr>
          <p:cNvPicPr>
            <a:picLocks noChangeAspect="1"/>
          </p:cNvPicPr>
          <p:nvPr/>
        </p:nvPicPr>
        <p:blipFill rotWithShape="1">
          <a:blip r:embed="rId5">
            <a:extLst>
              <a:ext uri="{28A0092B-C50C-407E-A947-70E740481C1C}">
                <a14:useLocalDpi xmlns:a14="http://schemas.microsoft.com/office/drawing/2010/main" val="0"/>
              </a:ext>
            </a:extLst>
          </a:blip>
          <a:srcRect r="96"/>
          <a:stretch/>
        </p:blipFill>
        <p:spPr>
          <a:xfrm>
            <a:off x="3493147" y="0"/>
            <a:ext cx="9407992" cy="6952080"/>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 name="Freeform: Shape 5">
            <a:extLst>
              <a:ext uri="{FF2B5EF4-FFF2-40B4-BE49-F238E27FC236}">
                <a16:creationId xmlns:a16="http://schemas.microsoft.com/office/drawing/2014/main" id="{ECC81B85-FE65-4E5D-A3EF-ACC7AE8DE8B1}"/>
              </a:ext>
            </a:extLst>
          </p:cNvPr>
          <p:cNvSpPr/>
          <p:nvPr/>
        </p:nvSpPr>
        <p:spPr>
          <a:xfrm>
            <a:off x="-33089" y="-1170"/>
            <a:ext cx="7069748" cy="6953250"/>
          </a:xfrm>
          <a:custGeom>
            <a:avLst/>
            <a:gdLst>
              <a:gd name="connsiteX0" fmla="*/ 3247292 w 6705600"/>
              <a:gd name="connsiteY0" fmla="*/ 6869723 h 6893169"/>
              <a:gd name="connsiteX1" fmla="*/ 6705600 w 6705600"/>
              <a:gd name="connsiteY1" fmla="*/ 0 h 6893169"/>
              <a:gd name="connsiteX2" fmla="*/ 23446 w 6705600"/>
              <a:gd name="connsiteY2" fmla="*/ 0 h 6893169"/>
              <a:gd name="connsiteX3" fmla="*/ 0 w 6705600"/>
              <a:gd name="connsiteY3" fmla="*/ 6893169 h 6893169"/>
              <a:gd name="connsiteX4" fmla="*/ 3247292 w 6705600"/>
              <a:gd name="connsiteY4" fmla="*/ 6869723 h 6893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0" h="6893169">
                <a:moveTo>
                  <a:pt x="3247292" y="6869723"/>
                </a:moveTo>
                <a:lnTo>
                  <a:pt x="6705600" y="0"/>
                </a:lnTo>
                <a:lnTo>
                  <a:pt x="23446" y="0"/>
                </a:lnTo>
                <a:cubicBezTo>
                  <a:pt x="15631" y="2297723"/>
                  <a:pt x="7815" y="4595446"/>
                  <a:pt x="0" y="6893169"/>
                </a:cubicBezTo>
                <a:lnTo>
                  <a:pt x="3247292" y="6869723"/>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F698BDE-35C3-4B69-846D-D17C1EFE15A5}"/>
              </a:ext>
            </a:extLst>
          </p:cNvPr>
          <p:cNvSpPr/>
          <p:nvPr/>
        </p:nvSpPr>
        <p:spPr>
          <a:xfrm rot="1648525">
            <a:off x="5173296" y="-719695"/>
            <a:ext cx="121721" cy="839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40D43CB-CBA2-4190-B419-DF2CB0EF173A}"/>
              </a:ext>
            </a:extLst>
          </p:cNvPr>
          <p:cNvSpPr txBox="1"/>
          <p:nvPr/>
        </p:nvSpPr>
        <p:spPr>
          <a:xfrm>
            <a:off x="100101" y="3012915"/>
            <a:ext cx="5134055" cy="830997"/>
          </a:xfrm>
          <a:prstGeom prst="rect">
            <a:avLst/>
          </a:prstGeom>
          <a:noFill/>
        </p:spPr>
        <p:txBody>
          <a:bodyPr wrap="square" rtlCol="0">
            <a:spAutoFit/>
          </a:bodyPr>
          <a:lstStyle/>
          <a:p>
            <a:pPr algn="ctr"/>
            <a:r>
              <a:rPr lang="en-US" sz="2400" dirty="0">
                <a:solidFill>
                  <a:schemeClr val="bg1"/>
                </a:solidFill>
                <a:latin typeface="NPSRawlinsonOT" panose="02000505070000020003" pitchFamily="50" charset="0"/>
              </a:rPr>
              <a:t>The Survival March, New Archangel, and the Tlingit blockade</a:t>
            </a:r>
          </a:p>
        </p:txBody>
      </p:sp>
      <p:sp>
        <p:nvSpPr>
          <p:cNvPr id="3" name="TextBox 2">
            <a:extLst>
              <a:ext uri="{FF2B5EF4-FFF2-40B4-BE49-F238E27FC236}">
                <a16:creationId xmlns:a16="http://schemas.microsoft.com/office/drawing/2014/main" id="{F903D090-ACFA-4D30-8529-2516A223D319}"/>
              </a:ext>
            </a:extLst>
          </p:cNvPr>
          <p:cNvSpPr txBox="1"/>
          <p:nvPr/>
        </p:nvSpPr>
        <p:spPr>
          <a:xfrm>
            <a:off x="-34614" y="1066830"/>
            <a:ext cx="6127564"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NPSRawlinsonOT" panose="02000505070000020003" pitchFamily="50" charset="0"/>
              </a:rPr>
              <a:t>The Tlingit were faced with a choice: Stay and continue their fight, or leave and preserve themselves</a:t>
            </a:r>
          </a:p>
        </p:txBody>
      </p:sp>
      <p:sp>
        <p:nvSpPr>
          <p:cNvPr id="8" name="TextBox 7">
            <a:extLst>
              <a:ext uri="{FF2B5EF4-FFF2-40B4-BE49-F238E27FC236}">
                <a16:creationId xmlns:a16="http://schemas.microsoft.com/office/drawing/2014/main" id="{5A6247A0-8ABB-4261-AA20-C6367E8ABC3A}"/>
              </a:ext>
            </a:extLst>
          </p:cNvPr>
          <p:cNvSpPr txBox="1"/>
          <p:nvPr/>
        </p:nvSpPr>
        <p:spPr>
          <a:xfrm>
            <a:off x="-33089" y="1934969"/>
            <a:ext cx="5712824"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NPSRawlinsonOT" panose="02000505070000020003" pitchFamily="50" charset="0"/>
              </a:rPr>
              <a:t>The Tlingit chose to leave on their “Survival March”</a:t>
            </a:r>
          </a:p>
        </p:txBody>
      </p:sp>
      <p:sp>
        <p:nvSpPr>
          <p:cNvPr id="11" name="TextBox 10">
            <a:extLst>
              <a:ext uri="{FF2B5EF4-FFF2-40B4-BE49-F238E27FC236}">
                <a16:creationId xmlns:a16="http://schemas.microsoft.com/office/drawing/2014/main" id="{81EAB639-3AD5-414B-AAF2-62015C056514}"/>
              </a:ext>
            </a:extLst>
          </p:cNvPr>
          <p:cNvSpPr txBox="1"/>
          <p:nvPr/>
        </p:nvSpPr>
        <p:spPr>
          <a:xfrm>
            <a:off x="-34614" y="2503782"/>
            <a:ext cx="5500828"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NPSRawlinsonOT" panose="02000505070000020003" pitchFamily="50" charset="0"/>
              </a:rPr>
              <a:t>The Russians turned </a:t>
            </a:r>
            <a:r>
              <a:rPr lang="en-US" i="1" dirty="0">
                <a:solidFill>
                  <a:schemeClr val="bg1"/>
                </a:solidFill>
                <a:latin typeface="NPSRawlinsonOT" panose="02000505070000020003" pitchFamily="50" charset="0"/>
              </a:rPr>
              <a:t>Shee Atika</a:t>
            </a:r>
            <a:r>
              <a:rPr lang="en-US" dirty="0">
                <a:solidFill>
                  <a:schemeClr val="bg1"/>
                </a:solidFill>
                <a:latin typeface="NPSRawlinsonOT" panose="02000505070000020003" pitchFamily="50" charset="0"/>
              </a:rPr>
              <a:t> into a new colony called </a:t>
            </a:r>
            <a:r>
              <a:rPr lang="ru-RU" dirty="0">
                <a:solidFill>
                  <a:schemeClr val="bg1"/>
                </a:solidFill>
                <a:latin typeface="Sitka Display" panose="02000505000000020004" pitchFamily="2" charset="0"/>
              </a:rPr>
              <a:t>Ново Архангельск </a:t>
            </a:r>
            <a:r>
              <a:rPr lang="en-US" dirty="0">
                <a:solidFill>
                  <a:schemeClr val="bg1"/>
                </a:solidFill>
                <a:latin typeface="NPSRawlinsonOT" panose="02000505070000020003" pitchFamily="50" charset="0"/>
              </a:rPr>
              <a:t>(New Archangel)</a:t>
            </a:r>
          </a:p>
        </p:txBody>
      </p:sp>
      <p:sp>
        <p:nvSpPr>
          <p:cNvPr id="12" name="TextBox 11">
            <a:extLst>
              <a:ext uri="{FF2B5EF4-FFF2-40B4-BE49-F238E27FC236}">
                <a16:creationId xmlns:a16="http://schemas.microsoft.com/office/drawing/2014/main" id="{667CC086-70C0-4D8B-955D-191634B5A9BA}"/>
              </a:ext>
            </a:extLst>
          </p:cNvPr>
          <p:cNvSpPr txBox="1"/>
          <p:nvPr/>
        </p:nvSpPr>
        <p:spPr>
          <a:xfrm>
            <a:off x="-34614" y="3394249"/>
            <a:ext cx="514779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NPSRawlinsonOT" panose="02000505070000020003" pitchFamily="50" charset="0"/>
              </a:rPr>
              <a:t>The Russians control of </a:t>
            </a:r>
            <a:r>
              <a:rPr lang="en-US" i="1" dirty="0">
                <a:solidFill>
                  <a:schemeClr val="bg1"/>
                </a:solidFill>
                <a:latin typeface="NPSRawlinsonOT" panose="02000505070000020003" pitchFamily="50" charset="0"/>
              </a:rPr>
              <a:t>Shee</a:t>
            </a:r>
            <a:r>
              <a:rPr lang="en-US" dirty="0">
                <a:solidFill>
                  <a:schemeClr val="bg1"/>
                </a:solidFill>
                <a:latin typeface="NPSRawlinsonOT" panose="02000505070000020003" pitchFamily="50" charset="0"/>
              </a:rPr>
              <a:t> (Baranof Island) was very limited</a:t>
            </a:r>
          </a:p>
        </p:txBody>
      </p:sp>
      <p:sp>
        <p:nvSpPr>
          <p:cNvPr id="13" name="TextBox 12">
            <a:extLst>
              <a:ext uri="{FF2B5EF4-FFF2-40B4-BE49-F238E27FC236}">
                <a16:creationId xmlns:a16="http://schemas.microsoft.com/office/drawing/2014/main" id="{69F3F456-F0C1-41E1-90B7-5617821E2F92}"/>
              </a:ext>
            </a:extLst>
          </p:cNvPr>
          <p:cNvSpPr txBox="1"/>
          <p:nvPr/>
        </p:nvSpPr>
        <p:spPr>
          <a:xfrm>
            <a:off x="-34614" y="4209845"/>
            <a:ext cx="4989169"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NPSRawlinsonOT" panose="02000505070000020003" pitchFamily="50" charset="0"/>
              </a:rPr>
              <a:t>The Tlingit cut off the Russians supply of food with a 20-year blockade</a:t>
            </a:r>
          </a:p>
        </p:txBody>
      </p:sp>
      <p:sp>
        <p:nvSpPr>
          <p:cNvPr id="14" name="TextBox 13">
            <a:extLst>
              <a:ext uri="{FF2B5EF4-FFF2-40B4-BE49-F238E27FC236}">
                <a16:creationId xmlns:a16="http://schemas.microsoft.com/office/drawing/2014/main" id="{B912984A-C861-41FC-A43A-C57109436A6F}"/>
              </a:ext>
            </a:extLst>
          </p:cNvPr>
          <p:cNvSpPr txBox="1"/>
          <p:nvPr/>
        </p:nvSpPr>
        <p:spPr>
          <a:xfrm>
            <a:off x="-34613" y="5194705"/>
            <a:ext cx="3928188"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NPSRawlinsonOT" panose="02000505070000020003" pitchFamily="50" charset="0"/>
              </a:rPr>
              <a:t>In 1823, the Tlingit returned to their traditional home and rebuilt their village and clan houses outside the walls of New Archangel</a:t>
            </a:r>
          </a:p>
        </p:txBody>
      </p:sp>
    </p:spTree>
    <p:extLst>
      <p:ext uri="{BB962C8B-B14F-4D97-AF65-F5344CB8AC3E}">
        <p14:creationId xmlns:p14="http://schemas.microsoft.com/office/powerpoint/2010/main" val="72346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556E-17 1.48148E-6 L 0.06628 -0.43889 " pathEditMode="fixed" rAng="0" ptsTypes="AA">
                                      <p:cBhvr>
                                        <p:cTn id="6" dur="2000" fill="hold"/>
                                        <p:tgtEl>
                                          <p:spTgt spid="2"/>
                                        </p:tgtEl>
                                        <p:attrNameLst>
                                          <p:attrName>ppt_x</p:attrName>
                                          <p:attrName>ppt_y</p:attrName>
                                        </p:attrNameLst>
                                      </p:cBhvr>
                                      <p:rCtr x="3307" y="-21944"/>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xit" presetSubtype="0" fill="hold"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indoor&#10;&#10;Description automatically generated">
            <a:extLst>
              <a:ext uri="{FF2B5EF4-FFF2-40B4-BE49-F238E27FC236}">
                <a16:creationId xmlns:a16="http://schemas.microsoft.com/office/drawing/2014/main" id="{E3112A66-27F8-4BC5-9605-05A63AC1AE76}"/>
              </a:ext>
            </a:extLst>
          </p:cNvPr>
          <p:cNvPicPr>
            <a:picLocks noChangeAspect="1"/>
          </p:cNvPicPr>
          <p:nvPr/>
        </p:nvPicPr>
        <p:blipFill rotWithShape="1">
          <a:blip r:embed="rId3">
            <a:extLst>
              <a:ext uri="{28A0092B-C50C-407E-A947-70E740481C1C}">
                <a14:useLocalDpi xmlns:a14="http://schemas.microsoft.com/office/drawing/2010/main" val="0"/>
              </a:ext>
            </a:extLst>
          </a:blip>
          <a:srcRect l="32029" t="1" b="-170"/>
          <a:stretch/>
        </p:blipFill>
        <p:spPr>
          <a:xfrm rot="10800000">
            <a:off x="-35174" y="-6933"/>
            <a:ext cx="6352844" cy="6871857"/>
          </a:xfrm>
          <a:prstGeom prst="rect">
            <a:avLst/>
          </a:prstGeom>
        </p:spPr>
      </p:pic>
      <p:pic>
        <p:nvPicPr>
          <p:cNvPr id="19" name="Picture 18">
            <a:extLst>
              <a:ext uri="{FF2B5EF4-FFF2-40B4-BE49-F238E27FC236}">
                <a16:creationId xmlns:a16="http://schemas.microsoft.com/office/drawing/2014/main" id="{E330CD36-079C-4460-87D5-BA9C1F8B69F6}"/>
              </a:ext>
            </a:extLst>
          </p:cNvPr>
          <p:cNvPicPr>
            <a:picLocks noChangeAspect="1"/>
          </p:cNvPicPr>
          <p:nvPr/>
        </p:nvPicPr>
        <p:blipFill rotWithShape="1">
          <a:blip r:embed="rId4">
            <a:extLst>
              <a:ext uri="{28A0092B-C50C-407E-A947-70E740481C1C}">
                <a14:useLocalDpi xmlns:a14="http://schemas.microsoft.com/office/drawing/2010/main" val="0"/>
              </a:ext>
            </a:extLst>
          </a:blip>
          <a:srcRect l="16445" t="324" b="16154"/>
          <a:stretch/>
        </p:blipFill>
        <p:spPr>
          <a:xfrm>
            <a:off x="-34501" y="0"/>
            <a:ext cx="5496405" cy="6871855"/>
          </a:xfrm>
          <a:prstGeom prst="rect">
            <a:avLst/>
          </a:prstGeom>
        </p:spPr>
      </p:pic>
      <p:pic>
        <p:nvPicPr>
          <p:cNvPr id="17" name="Picture 16">
            <a:extLst>
              <a:ext uri="{FF2B5EF4-FFF2-40B4-BE49-F238E27FC236}">
                <a16:creationId xmlns:a16="http://schemas.microsoft.com/office/drawing/2014/main" id="{ABB39EFB-AC16-47CA-973B-94B70F5B71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926"/>
            <a:ext cx="9200345" cy="6858000"/>
          </a:xfrm>
          <a:prstGeom prst="rect">
            <a:avLst/>
          </a:prstGeom>
        </p:spPr>
      </p:pic>
      <p:pic>
        <p:nvPicPr>
          <p:cNvPr id="5" name="Picture 4" descr="A picture containing tree, totem pole, outdoor object, grass&#10;&#10;Description automatically generated">
            <a:extLst>
              <a:ext uri="{FF2B5EF4-FFF2-40B4-BE49-F238E27FC236}">
                <a16:creationId xmlns:a16="http://schemas.microsoft.com/office/drawing/2014/main" id="{E00369AF-FCC8-4DDC-98C9-DCAE15833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 y="0"/>
            <a:ext cx="5588000" cy="6858000"/>
          </a:xfrm>
          <a:prstGeom prst="rect">
            <a:avLst/>
          </a:prstGeom>
        </p:spPr>
      </p:pic>
      <p:sp>
        <p:nvSpPr>
          <p:cNvPr id="8" name="Freeform: Shape 7">
            <a:extLst>
              <a:ext uri="{FF2B5EF4-FFF2-40B4-BE49-F238E27FC236}">
                <a16:creationId xmlns:a16="http://schemas.microsoft.com/office/drawing/2014/main" id="{3316AF61-50FB-423C-90FE-D51063668CF1}"/>
              </a:ext>
            </a:extLst>
          </p:cNvPr>
          <p:cNvSpPr/>
          <p:nvPr/>
        </p:nvSpPr>
        <p:spPr>
          <a:xfrm>
            <a:off x="3223491" y="0"/>
            <a:ext cx="8968509" cy="6871855"/>
          </a:xfrm>
          <a:custGeom>
            <a:avLst/>
            <a:gdLst>
              <a:gd name="connsiteX0" fmla="*/ 0 w 8968509"/>
              <a:gd name="connsiteY0" fmla="*/ 0 h 6871855"/>
              <a:gd name="connsiteX1" fmla="*/ 0 w 8968509"/>
              <a:gd name="connsiteY1" fmla="*/ 0 h 6871855"/>
              <a:gd name="connsiteX2" fmla="*/ 18473 w 8968509"/>
              <a:gd name="connsiteY2" fmla="*/ 83127 h 6871855"/>
              <a:gd name="connsiteX3" fmla="*/ 2327564 w 8968509"/>
              <a:gd name="connsiteY3" fmla="*/ 6871855 h 6871855"/>
              <a:gd name="connsiteX4" fmla="*/ 8968509 w 8968509"/>
              <a:gd name="connsiteY4" fmla="*/ 6871855 h 6871855"/>
              <a:gd name="connsiteX5" fmla="*/ 8968509 w 8968509"/>
              <a:gd name="connsiteY5" fmla="*/ 9236 h 6871855"/>
              <a:gd name="connsiteX6" fmla="*/ 0 w 8968509"/>
              <a:gd name="connsiteY6" fmla="*/ 0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8509" h="6871855">
                <a:moveTo>
                  <a:pt x="0" y="0"/>
                </a:moveTo>
                <a:lnTo>
                  <a:pt x="0" y="0"/>
                </a:lnTo>
                <a:lnTo>
                  <a:pt x="18473" y="83127"/>
                </a:lnTo>
                <a:lnTo>
                  <a:pt x="2327564" y="6871855"/>
                </a:lnTo>
                <a:lnTo>
                  <a:pt x="8968509" y="6871855"/>
                </a:lnTo>
                <a:lnTo>
                  <a:pt x="8968509" y="9236"/>
                </a:lnTo>
                <a:lnTo>
                  <a:pt x="0" y="0"/>
                </a:lnTo>
                <a:close/>
              </a:path>
            </a:pathLst>
          </a:custGeom>
          <a:solidFill>
            <a:schemeClr val="tx1">
              <a:lumMod val="85000"/>
              <a:lumOff val="1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EA59CC8-3D1C-4617-B4F5-E478AF5C2D20}"/>
              </a:ext>
            </a:extLst>
          </p:cNvPr>
          <p:cNvSpPr/>
          <p:nvPr/>
        </p:nvSpPr>
        <p:spPr>
          <a:xfrm rot="20458470">
            <a:off x="4297224" y="-454997"/>
            <a:ext cx="145411" cy="778184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1121B850-FD41-4FCB-9EA8-5A516673B5F1}"/>
              </a:ext>
            </a:extLst>
          </p:cNvPr>
          <p:cNvSpPr txBox="1">
            <a:spLocks/>
          </p:cNvSpPr>
          <p:nvPr/>
        </p:nvSpPr>
        <p:spPr>
          <a:xfrm>
            <a:off x="4807974" y="2978032"/>
            <a:ext cx="7145902" cy="9450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latin typeface="NPSRawlinsonOT" panose="02000505070000020003" pitchFamily="50" charset="0"/>
              </a:rPr>
              <a:t>The Legacy of Conflict in Sitka: </a:t>
            </a:r>
          </a:p>
          <a:p>
            <a:pPr marL="0" indent="0" algn="ctr">
              <a:buFont typeface="Arial" panose="020B0604020202020204" pitchFamily="34" charset="0"/>
              <a:buNone/>
            </a:pPr>
            <a:r>
              <a:rPr lang="en-US" dirty="0">
                <a:solidFill>
                  <a:schemeClr val="bg1"/>
                </a:solidFill>
                <a:latin typeface="NPSRawlinsonOT" panose="02000505070000020003" pitchFamily="50" charset="0"/>
              </a:rPr>
              <a:t>Remembering the Battle of 1804</a:t>
            </a:r>
          </a:p>
        </p:txBody>
      </p:sp>
      <p:sp>
        <p:nvSpPr>
          <p:cNvPr id="6" name="TextBox 5">
            <a:extLst>
              <a:ext uri="{FF2B5EF4-FFF2-40B4-BE49-F238E27FC236}">
                <a16:creationId xmlns:a16="http://schemas.microsoft.com/office/drawing/2014/main" id="{7AB72A14-685B-45AC-A4EC-5680CFE26C4C}"/>
              </a:ext>
            </a:extLst>
          </p:cNvPr>
          <p:cNvSpPr txBox="1"/>
          <p:nvPr/>
        </p:nvSpPr>
        <p:spPr>
          <a:xfrm>
            <a:off x="3750193" y="980556"/>
            <a:ext cx="8356746"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NPSRawlinsonOT" panose="02000505070000020003" pitchFamily="50" charset="0"/>
              </a:rPr>
              <a:t>The National Park Service work to preserve and protect the legacy of the important cultural and historical events</a:t>
            </a:r>
          </a:p>
        </p:txBody>
      </p:sp>
      <p:sp>
        <p:nvSpPr>
          <p:cNvPr id="12" name="TextBox 11">
            <a:extLst>
              <a:ext uri="{FF2B5EF4-FFF2-40B4-BE49-F238E27FC236}">
                <a16:creationId xmlns:a16="http://schemas.microsoft.com/office/drawing/2014/main" id="{8693557F-E6C3-4403-A6C3-7304D6E8946D}"/>
              </a:ext>
            </a:extLst>
          </p:cNvPr>
          <p:cNvSpPr txBox="1"/>
          <p:nvPr/>
        </p:nvSpPr>
        <p:spPr>
          <a:xfrm>
            <a:off x="3940887" y="1626667"/>
            <a:ext cx="8166052"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NPSRawlinsonOT" panose="02000505070000020003" pitchFamily="50" charset="0"/>
              </a:rPr>
              <a:t>Our park exists due, in no small part, to the actions that occurred here during the Battle of 1804</a:t>
            </a:r>
          </a:p>
        </p:txBody>
      </p:sp>
      <p:sp>
        <p:nvSpPr>
          <p:cNvPr id="13" name="TextBox 12">
            <a:extLst>
              <a:ext uri="{FF2B5EF4-FFF2-40B4-BE49-F238E27FC236}">
                <a16:creationId xmlns:a16="http://schemas.microsoft.com/office/drawing/2014/main" id="{6AF69053-9CA8-4C56-B9BB-0D85F2B34AE4}"/>
              </a:ext>
            </a:extLst>
          </p:cNvPr>
          <p:cNvSpPr txBox="1"/>
          <p:nvPr/>
        </p:nvSpPr>
        <p:spPr>
          <a:xfrm>
            <a:off x="4153276" y="2334449"/>
            <a:ext cx="7822071"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NPSRawlinsonOT" panose="02000505070000020003" pitchFamily="50" charset="0"/>
              </a:rPr>
              <a:t>The Russians preserved this land after the Battle of 1804 </a:t>
            </a:r>
          </a:p>
        </p:txBody>
      </p:sp>
      <p:sp>
        <p:nvSpPr>
          <p:cNvPr id="14" name="TextBox 13">
            <a:extLst>
              <a:ext uri="{FF2B5EF4-FFF2-40B4-BE49-F238E27FC236}">
                <a16:creationId xmlns:a16="http://schemas.microsoft.com/office/drawing/2014/main" id="{C7886198-4E5E-4D89-8DBF-B7222A710882}"/>
              </a:ext>
            </a:extLst>
          </p:cNvPr>
          <p:cNvSpPr txBox="1"/>
          <p:nvPr/>
        </p:nvSpPr>
        <p:spPr>
          <a:xfrm>
            <a:off x="4300430" y="2765233"/>
            <a:ext cx="7822071"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NPSRawlinsonOT" panose="02000505070000020003" pitchFamily="50" charset="0"/>
              </a:rPr>
              <a:t>Because the Russians preserved it, so too did the Americans</a:t>
            </a:r>
          </a:p>
        </p:txBody>
      </p:sp>
      <p:sp>
        <p:nvSpPr>
          <p:cNvPr id="15" name="TextBox 14">
            <a:extLst>
              <a:ext uri="{FF2B5EF4-FFF2-40B4-BE49-F238E27FC236}">
                <a16:creationId xmlns:a16="http://schemas.microsoft.com/office/drawing/2014/main" id="{3BB3FF5D-E575-45D4-A023-38D111A07681}"/>
              </a:ext>
            </a:extLst>
          </p:cNvPr>
          <p:cNvSpPr txBox="1"/>
          <p:nvPr/>
        </p:nvSpPr>
        <p:spPr>
          <a:xfrm>
            <a:off x="4491124" y="3303634"/>
            <a:ext cx="7631377"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NPSRawlinsonOT" panose="02000505070000020003" pitchFamily="50" charset="0"/>
              </a:rPr>
              <a:t>Preservation meant this place became home to Governor Brady’s collection of Totem Poles</a:t>
            </a:r>
          </a:p>
        </p:txBody>
      </p:sp>
      <p:sp>
        <p:nvSpPr>
          <p:cNvPr id="16" name="TextBox 15">
            <a:extLst>
              <a:ext uri="{FF2B5EF4-FFF2-40B4-BE49-F238E27FC236}">
                <a16:creationId xmlns:a16="http://schemas.microsoft.com/office/drawing/2014/main" id="{FBF9F643-27D8-4C8D-963C-2CDF2CFA0951}"/>
              </a:ext>
            </a:extLst>
          </p:cNvPr>
          <p:cNvSpPr txBox="1"/>
          <p:nvPr/>
        </p:nvSpPr>
        <p:spPr>
          <a:xfrm>
            <a:off x="4805108" y="4034160"/>
            <a:ext cx="7386219"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NPSRawlinsonOT" panose="02000505070000020003" pitchFamily="50" charset="0"/>
              </a:rPr>
              <a:t>Our collection of poles makes our park an important place for the practice and preservation of Alaskan Native art and culture</a:t>
            </a:r>
          </a:p>
        </p:txBody>
      </p:sp>
      <p:sp>
        <p:nvSpPr>
          <p:cNvPr id="2" name="TextBox 1">
            <a:extLst>
              <a:ext uri="{FF2B5EF4-FFF2-40B4-BE49-F238E27FC236}">
                <a16:creationId xmlns:a16="http://schemas.microsoft.com/office/drawing/2014/main" id="{A85C7935-F622-4B32-94B2-14D907397B3C}"/>
              </a:ext>
            </a:extLst>
          </p:cNvPr>
          <p:cNvSpPr txBox="1"/>
          <p:nvPr/>
        </p:nvSpPr>
        <p:spPr>
          <a:xfrm>
            <a:off x="5461904" y="4930301"/>
            <a:ext cx="6491972" cy="1477328"/>
          </a:xfrm>
          <a:prstGeom prst="rect">
            <a:avLst/>
          </a:prstGeom>
          <a:noFill/>
        </p:spPr>
        <p:txBody>
          <a:bodyPr wrap="square" rtlCol="0">
            <a:spAutoFit/>
          </a:bodyPr>
          <a:lstStyle/>
          <a:p>
            <a:pPr algn="ctr"/>
            <a:r>
              <a:rPr lang="en-US" dirty="0">
                <a:solidFill>
                  <a:schemeClr val="bg1"/>
                </a:solidFill>
                <a:latin typeface="NPSRawlinsonOT" panose="02000505070000020003" pitchFamily="50" charset="0"/>
              </a:rPr>
              <a:t>Our Park is a testament to the history and the legends of the peoples that have lived and died in this place; by preserving their stories, memories, and identities, we recognize our own history of conflict while also acknowledging our ability to make peace</a:t>
            </a:r>
          </a:p>
        </p:txBody>
      </p:sp>
    </p:spTree>
    <p:extLst>
      <p:ext uri="{BB962C8B-B14F-4D97-AF65-F5344CB8AC3E}">
        <p14:creationId xmlns:p14="http://schemas.microsoft.com/office/powerpoint/2010/main" val="377308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7 7.40741E-7 L 0.00052 -0.43357 " pathEditMode="relative" rAng="0" ptsTypes="AA">
                                      <p:cBhvr>
                                        <p:cTn id="6" dur="2000" fill="hold"/>
                                        <p:tgtEl>
                                          <p:spTgt spid="11"/>
                                        </p:tgtEl>
                                        <p:attrNameLst>
                                          <p:attrName>ppt_x</p:attrName>
                                          <p:attrName>ppt_y</p:attrName>
                                        </p:attrNameLst>
                                      </p:cBhvr>
                                      <p:rCtr x="26" y="-2169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xit" presetSubtype="0" fill="hold"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xit" presetSubtype="0" fill="hold"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2" grpId="0"/>
      <p:bldP spid="13" grpId="0"/>
      <p:bldP spid="14" grpId="0"/>
      <p:bldP spid="15" grpId="0"/>
      <p:bldP spid="16"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9047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9B38642C-62C4-4E31-A5D3-BB1DD8CA3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583" cy="6858478"/>
          </a:xfrm>
          <a:custGeom>
            <a:avLst/>
            <a:gdLst>
              <a:gd name="connsiteX0" fmla="*/ 0 w 8663583"/>
              <a:gd name="connsiteY0" fmla="*/ 0 h 6858478"/>
              <a:gd name="connsiteX1" fmla="*/ 480486 w 8663583"/>
              <a:gd name="connsiteY1" fmla="*/ 0 h 6858478"/>
              <a:gd name="connsiteX2" fmla="*/ 4415403 w 8663583"/>
              <a:gd name="connsiteY2" fmla="*/ 0 h 6858478"/>
              <a:gd name="connsiteX3" fmla="*/ 5481631 w 8663583"/>
              <a:gd name="connsiteY3" fmla="*/ 0 h 6858478"/>
              <a:gd name="connsiteX4" fmla="*/ 5487208 w 8663583"/>
              <a:gd name="connsiteY4" fmla="*/ 0 h 6858478"/>
              <a:gd name="connsiteX5" fmla="*/ 8663583 w 8663583"/>
              <a:gd name="connsiteY5" fmla="*/ 6858478 h 6858478"/>
              <a:gd name="connsiteX6" fmla="*/ 1239028 w 8663583"/>
              <a:gd name="connsiteY6" fmla="*/ 6858478 h 6858478"/>
              <a:gd name="connsiteX7" fmla="*/ 1239288 w 8663583"/>
              <a:gd name="connsiteY7" fmla="*/ 6857916 h 6858478"/>
              <a:gd name="connsiteX8" fmla="*/ 480486 w 8663583"/>
              <a:gd name="connsiteY8" fmla="*/ 6857916 h 6858478"/>
              <a:gd name="connsiteX9" fmla="*/ 480486 w 8663583"/>
              <a:gd name="connsiteY9" fmla="*/ 6858000 h 6858478"/>
              <a:gd name="connsiteX10" fmla="*/ 0 w 8663583"/>
              <a:gd name="connsiteY10"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3583" h="6858478">
                <a:moveTo>
                  <a:pt x="0" y="0"/>
                </a:moveTo>
                <a:lnTo>
                  <a:pt x="480486" y="0"/>
                </a:lnTo>
                <a:lnTo>
                  <a:pt x="4415403" y="0"/>
                </a:lnTo>
                <a:lnTo>
                  <a:pt x="5481631" y="0"/>
                </a:lnTo>
                <a:lnTo>
                  <a:pt x="5487208" y="0"/>
                </a:lnTo>
                <a:lnTo>
                  <a:pt x="8663583" y="6858478"/>
                </a:lnTo>
                <a:lnTo>
                  <a:pt x="1239028" y="6858478"/>
                </a:lnTo>
                <a:lnTo>
                  <a:pt x="1239288" y="6857916"/>
                </a:lnTo>
                <a:lnTo>
                  <a:pt x="480486" y="6857916"/>
                </a:lnTo>
                <a:lnTo>
                  <a:pt x="480486"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Freeform: Shape 58">
            <a:extLst>
              <a:ext uri="{FF2B5EF4-FFF2-40B4-BE49-F238E27FC236}">
                <a16:creationId xmlns:a16="http://schemas.microsoft.com/office/drawing/2014/main" id="{A9F66240-8C38-4069-A5C9-2D3FCD97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234957" cy="6858478"/>
          </a:xfrm>
          <a:custGeom>
            <a:avLst/>
            <a:gdLst>
              <a:gd name="connsiteX0" fmla="*/ 156905 w 8234957"/>
              <a:gd name="connsiteY0" fmla="*/ 0 h 6858478"/>
              <a:gd name="connsiteX1" fmla="*/ 3986777 w 8234957"/>
              <a:gd name="connsiteY1" fmla="*/ 0 h 6858478"/>
              <a:gd name="connsiteX2" fmla="*/ 5053005 w 8234957"/>
              <a:gd name="connsiteY2" fmla="*/ 0 h 6858478"/>
              <a:gd name="connsiteX3" fmla="*/ 5058582 w 8234957"/>
              <a:gd name="connsiteY3" fmla="*/ 0 h 6858478"/>
              <a:gd name="connsiteX4" fmla="*/ 8234957 w 8234957"/>
              <a:gd name="connsiteY4" fmla="*/ 6858478 h 6858478"/>
              <a:gd name="connsiteX5" fmla="*/ 810402 w 8234957"/>
              <a:gd name="connsiteY5" fmla="*/ 6858478 h 6858478"/>
              <a:gd name="connsiteX6" fmla="*/ 810662 w 8234957"/>
              <a:gd name="connsiteY6" fmla="*/ 6857916 h 6858478"/>
              <a:gd name="connsiteX7" fmla="*/ 156905 w 8234957"/>
              <a:gd name="connsiteY7" fmla="*/ 6857916 h 6858478"/>
              <a:gd name="connsiteX8" fmla="*/ 156905 w 8234957"/>
              <a:gd name="connsiteY8" fmla="*/ 6858478 h 6858478"/>
              <a:gd name="connsiteX9" fmla="*/ 0 w 8234957"/>
              <a:gd name="connsiteY9" fmla="*/ 6858478 h 6858478"/>
              <a:gd name="connsiteX10" fmla="*/ 0 w 8234957"/>
              <a:gd name="connsiteY10" fmla="*/ 479 h 6858478"/>
              <a:gd name="connsiteX11" fmla="*/ 156905 w 8234957"/>
              <a:gd name="connsiteY11" fmla="*/ 479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4957" h="6858478">
                <a:moveTo>
                  <a:pt x="156905" y="0"/>
                </a:moveTo>
                <a:lnTo>
                  <a:pt x="3986777" y="0"/>
                </a:lnTo>
                <a:lnTo>
                  <a:pt x="5053005" y="0"/>
                </a:lnTo>
                <a:lnTo>
                  <a:pt x="5058582" y="0"/>
                </a:lnTo>
                <a:lnTo>
                  <a:pt x="8234957" y="6858478"/>
                </a:lnTo>
                <a:lnTo>
                  <a:pt x="810402" y="6858478"/>
                </a:lnTo>
                <a:lnTo>
                  <a:pt x="810662" y="6857916"/>
                </a:lnTo>
                <a:lnTo>
                  <a:pt x="156905" y="6857916"/>
                </a:lnTo>
                <a:lnTo>
                  <a:pt x="156905" y="6858478"/>
                </a:lnTo>
                <a:lnTo>
                  <a:pt x="0" y="6858478"/>
                </a:lnTo>
                <a:lnTo>
                  <a:pt x="0" y="479"/>
                </a:lnTo>
                <a:lnTo>
                  <a:pt x="15690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Content Placeholder 10">
            <a:extLst>
              <a:ext uri="{FF2B5EF4-FFF2-40B4-BE49-F238E27FC236}">
                <a16:creationId xmlns:a16="http://schemas.microsoft.com/office/drawing/2014/main" id="{2660D02C-39CD-431E-BBA7-C12BC4234E9D}"/>
              </a:ext>
            </a:extLst>
          </p:cNvPr>
          <p:cNvSpPr>
            <a:spLocks noGrp="1"/>
          </p:cNvSpPr>
          <p:nvPr>
            <p:ph idx="1"/>
          </p:nvPr>
        </p:nvSpPr>
        <p:spPr>
          <a:xfrm>
            <a:off x="835135" y="3033175"/>
            <a:ext cx="5076090" cy="657721"/>
          </a:xfrm>
        </p:spPr>
        <p:txBody>
          <a:bodyPr>
            <a:noAutofit/>
          </a:bodyPr>
          <a:lstStyle/>
          <a:p>
            <a:pPr marL="0" indent="0" algn="ctr">
              <a:buNone/>
            </a:pPr>
            <a:r>
              <a:rPr lang="en-US" sz="3200" dirty="0">
                <a:latin typeface="NPSRawlinsonOT" panose="02000505070000020003" pitchFamily="50" charset="0"/>
              </a:rPr>
              <a:t>Southeast Alaska and the City of Sitka</a:t>
            </a:r>
          </a:p>
        </p:txBody>
      </p:sp>
      <p:sp>
        <p:nvSpPr>
          <p:cNvPr id="13" name="Freeform: Shape 12">
            <a:extLst>
              <a:ext uri="{FF2B5EF4-FFF2-40B4-BE49-F238E27FC236}">
                <a16:creationId xmlns:a16="http://schemas.microsoft.com/office/drawing/2014/main" id="{7ECF6F98-2F76-4D98-A24A-1307FAA719B5}"/>
              </a:ext>
            </a:extLst>
          </p:cNvPr>
          <p:cNvSpPr/>
          <p:nvPr/>
        </p:nvSpPr>
        <p:spPr>
          <a:xfrm>
            <a:off x="5477164" y="-9236"/>
            <a:ext cx="6724072" cy="3380509"/>
          </a:xfrm>
          <a:custGeom>
            <a:avLst/>
            <a:gdLst>
              <a:gd name="connsiteX0" fmla="*/ 0 w 6724072"/>
              <a:gd name="connsiteY0" fmla="*/ 0 h 3380509"/>
              <a:gd name="connsiteX1" fmla="*/ 6724072 w 6724072"/>
              <a:gd name="connsiteY1" fmla="*/ 9236 h 3380509"/>
              <a:gd name="connsiteX2" fmla="*/ 6724072 w 6724072"/>
              <a:gd name="connsiteY2" fmla="*/ 3380509 h 3380509"/>
              <a:gd name="connsiteX3" fmla="*/ 1560945 w 6724072"/>
              <a:gd name="connsiteY3" fmla="*/ 3371272 h 3380509"/>
              <a:gd name="connsiteX4" fmla="*/ 0 w 6724072"/>
              <a:gd name="connsiteY4" fmla="*/ 0 h 338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4072" h="3380509">
                <a:moveTo>
                  <a:pt x="0" y="0"/>
                </a:moveTo>
                <a:lnTo>
                  <a:pt x="6724072" y="9236"/>
                </a:lnTo>
                <a:lnTo>
                  <a:pt x="6724072" y="3380509"/>
                </a:lnTo>
                <a:lnTo>
                  <a:pt x="1560945" y="3371272"/>
                </a:lnTo>
                <a:lnTo>
                  <a:pt x="0" y="0"/>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C92970E9-4E3E-403A-9FA4-A39E5679D9D5}"/>
              </a:ext>
            </a:extLst>
          </p:cNvPr>
          <p:cNvSpPr/>
          <p:nvPr/>
        </p:nvSpPr>
        <p:spPr>
          <a:xfrm>
            <a:off x="7047345" y="3362036"/>
            <a:ext cx="5153891" cy="3500582"/>
          </a:xfrm>
          <a:custGeom>
            <a:avLst/>
            <a:gdLst>
              <a:gd name="connsiteX0" fmla="*/ 0 w 5153891"/>
              <a:gd name="connsiteY0" fmla="*/ 0 h 3500582"/>
              <a:gd name="connsiteX1" fmla="*/ 5153891 w 5153891"/>
              <a:gd name="connsiteY1" fmla="*/ 0 h 3500582"/>
              <a:gd name="connsiteX2" fmla="*/ 5144655 w 5153891"/>
              <a:gd name="connsiteY2" fmla="*/ 3500582 h 3500582"/>
              <a:gd name="connsiteX3" fmla="*/ 1607128 w 5153891"/>
              <a:gd name="connsiteY3" fmla="*/ 3491346 h 3500582"/>
              <a:gd name="connsiteX4" fmla="*/ 0 w 5153891"/>
              <a:gd name="connsiteY4" fmla="*/ 0 h 350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3891" h="3500582">
                <a:moveTo>
                  <a:pt x="0" y="0"/>
                </a:moveTo>
                <a:lnTo>
                  <a:pt x="5153891" y="0"/>
                </a:lnTo>
                <a:cubicBezTo>
                  <a:pt x="5150812" y="1166861"/>
                  <a:pt x="5147734" y="2333721"/>
                  <a:pt x="5144655" y="3500582"/>
                </a:cubicBezTo>
                <a:lnTo>
                  <a:pt x="1607128" y="3491346"/>
                </a:lnTo>
                <a:lnTo>
                  <a:pt x="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789CF84B-8F07-41AB-984C-E3A3C84E6D05}"/>
              </a:ext>
            </a:extLst>
          </p:cNvPr>
          <p:cNvSpPr txBox="1"/>
          <p:nvPr/>
        </p:nvSpPr>
        <p:spPr>
          <a:xfrm>
            <a:off x="-18472" y="1101051"/>
            <a:ext cx="5783584"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NPSRawlinsonOT" panose="02000505070000020003" pitchFamily="50" charset="0"/>
              </a:rPr>
              <a:t>The city of Sitka is located in Southeast Alaska, on an island that today we call Baranof Island</a:t>
            </a:r>
          </a:p>
        </p:txBody>
      </p:sp>
      <p:sp>
        <p:nvSpPr>
          <p:cNvPr id="36" name="TextBox 35">
            <a:extLst>
              <a:ext uri="{FF2B5EF4-FFF2-40B4-BE49-F238E27FC236}">
                <a16:creationId xmlns:a16="http://schemas.microsoft.com/office/drawing/2014/main" id="{444351C8-3762-421D-B7FF-1146E8645374}"/>
              </a:ext>
            </a:extLst>
          </p:cNvPr>
          <p:cNvSpPr txBox="1"/>
          <p:nvPr/>
        </p:nvSpPr>
        <p:spPr>
          <a:xfrm>
            <a:off x="-9236" y="2270268"/>
            <a:ext cx="6136696"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NPSRawlinsonOT" panose="02000505070000020003" pitchFamily="50" charset="0"/>
              </a:rPr>
              <a:t>This land is the traditional homeland of the Tlingit people</a:t>
            </a:r>
          </a:p>
        </p:txBody>
      </p:sp>
      <p:sp>
        <p:nvSpPr>
          <p:cNvPr id="38" name="TextBox 37">
            <a:extLst>
              <a:ext uri="{FF2B5EF4-FFF2-40B4-BE49-F238E27FC236}">
                <a16:creationId xmlns:a16="http://schemas.microsoft.com/office/drawing/2014/main" id="{7E0F8EEE-AA45-4397-8071-0CF34488E4B0}"/>
              </a:ext>
            </a:extLst>
          </p:cNvPr>
          <p:cNvSpPr txBox="1"/>
          <p:nvPr/>
        </p:nvSpPr>
        <p:spPr>
          <a:xfrm>
            <a:off x="-18472" y="3079293"/>
            <a:ext cx="6760422"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NPSRawlinsonOT" panose="02000505070000020003" pitchFamily="50" charset="0"/>
              </a:rPr>
              <a:t>This place has been traditionally occupied by two different Tlingit clans, the Kiks.ádi and the Kaagwaantaan</a:t>
            </a:r>
          </a:p>
          <a:p>
            <a:pPr marL="742950" lvl="1" indent="-285750">
              <a:buFont typeface="Arial" panose="020B0604020202020204" pitchFamily="34" charset="0"/>
              <a:buChar char="•"/>
            </a:pPr>
            <a:r>
              <a:rPr lang="en-US" sz="2400" dirty="0">
                <a:latin typeface="NPSRawlinsonOT" panose="02000505070000020003" pitchFamily="50" charset="0"/>
              </a:rPr>
              <a:t>These clans belong to different moieties, or family groups. The Kiks.ádi belong to the Raven Moiety, and the Kaagwaantaan belong to the Eagle Moiety</a:t>
            </a:r>
          </a:p>
        </p:txBody>
      </p:sp>
      <p:sp>
        <p:nvSpPr>
          <p:cNvPr id="40" name="TextBox 39">
            <a:extLst>
              <a:ext uri="{FF2B5EF4-FFF2-40B4-BE49-F238E27FC236}">
                <a16:creationId xmlns:a16="http://schemas.microsoft.com/office/drawing/2014/main" id="{FFEFCFFB-B618-4CC1-937C-7485FAC743E1}"/>
              </a:ext>
            </a:extLst>
          </p:cNvPr>
          <p:cNvSpPr txBox="1"/>
          <p:nvPr/>
        </p:nvSpPr>
        <p:spPr>
          <a:xfrm>
            <a:off x="-9236" y="5682774"/>
            <a:ext cx="7927596"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NPSRawlinsonOT" panose="02000505070000020003" pitchFamily="50" charset="0"/>
              </a:rPr>
              <a:t>Southeast Alaska, and the indigenous people who have called this place home for thousands of years, are unique</a:t>
            </a:r>
            <a:endParaRPr lang="en-US" sz="2800" dirty="0">
              <a:latin typeface="NPSRawlinsonOT" panose="02000505070000020003" pitchFamily="50" charset="0"/>
            </a:endParaRPr>
          </a:p>
        </p:txBody>
      </p:sp>
      <p:sp>
        <p:nvSpPr>
          <p:cNvPr id="12" name="Freeform: Shape 11">
            <a:extLst>
              <a:ext uri="{FF2B5EF4-FFF2-40B4-BE49-F238E27FC236}">
                <a16:creationId xmlns:a16="http://schemas.microsoft.com/office/drawing/2014/main" id="{D2E2448B-9915-443C-96DD-126FE5F5967A}"/>
              </a:ext>
            </a:extLst>
          </p:cNvPr>
          <p:cNvSpPr/>
          <p:nvPr/>
        </p:nvSpPr>
        <p:spPr>
          <a:xfrm>
            <a:off x="5440814" y="0"/>
            <a:ext cx="6760422" cy="3357418"/>
          </a:xfrm>
          <a:custGeom>
            <a:avLst/>
            <a:gdLst>
              <a:gd name="connsiteX0" fmla="*/ 0 w 6724072"/>
              <a:gd name="connsiteY0" fmla="*/ 0 h 3380509"/>
              <a:gd name="connsiteX1" fmla="*/ 6724072 w 6724072"/>
              <a:gd name="connsiteY1" fmla="*/ 9236 h 3380509"/>
              <a:gd name="connsiteX2" fmla="*/ 6724072 w 6724072"/>
              <a:gd name="connsiteY2" fmla="*/ 3380509 h 3380509"/>
              <a:gd name="connsiteX3" fmla="*/ 1560945 w 6724072"/>
              <a:gd name="connsiteY3" fmla="*/ 3371272 h 3380509"/>
              <a:gd name="connsiteX4" fmla="*/ 0 w 6724072"/>
              <a:gd name="connsiteY4" fmla="*/ 0 h 338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4072" h="3380509">
                <a:moveTo>
                  <a:pt x="0" y="0"/>
                </a:moveTo>
                <a:lnTo>
                  <a:pt x="6724072" y="9236"/>
                </a:lnTo>
                <a:lnTo>
                  <a:pt x="6724072" y="3380509"/>
                </a:lnTo>
                <a:lnTo>
                  <a:pt x="1560945" y="3371272"/>
                </a:lnTo>
                <a:lnTo>
                  <a:pt x="0" y="0"/>
                </a:ln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E5E9DEAA-8889-404F-A15B-6E1E0A5EE14A}"/>
              </a:ext>
            </a:extLst>
          </p:cNvPr>
          <p:cNvSpPr/>
          <p:nvPr/>
        </p:nvSpPr>
        <p:spPr>
          <a:xfrm>
            <a:off x="7042727" y="3337479"/>
            <a:ext cx="5158509" cy="3538796"/>
          </a:xfrm>
          <a:custGeom>
            <a:avLst/>
            <a:gdLst>
              <a:gd name="connsiteX0" fmla="*/ 0 w 5153891"/>
              <a:gd name="connsiteY0" fmla="*/ 0 h 3500582"/>
              <a:gd name="connsiteX1" fmla="*/ 5153891 w 5153891"/>
              <a:gd name="connsiteY1" fmla="*/ 0 h 3500582"/>
              <a:gd name="connsiteX2" fmla="*/ 5144655 w 5153891"/>
              <a:gd name="connsiteY2" fmla="*/ 3500582 h 3500582"/>
              <a:gd name="connsiteX3" fmla="*/ 1607128 w 5153891"/>
              <a:gd name="connsiteY3" fmla="*/ 3491346 h 3500582"/>
              <a:gd name="connsiteX4" fmla="*/ 0 w 5153891"/>
              <a:gd name="connsiteY4" fmla="*/ 0 h 350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3891" h="3500582">
                <a:moveTo>
                  <a:pt x="0" y="0"/>
                </a:moveTo>
                <a:lnTo>
                  <a:pt x="5153891" y="0"/>
                </a:lnTo>
                <a:cubicBezTo>
                  <a:pt x="5150812" y="1166861"/>
                  <a:pt x="5147734" y="2333721"/>
                  <a:pt x="5144655" y="3500582"/>
                </a:cubicBezTo>
                <a:lnTo>
                  <a:pt x="1607128" y="3491346"/>
                </a:lnTo>
                <a:lnTo>
                  <a:pt x="0" y="0"/>
                </a:ln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B256A26D-6DCC-44DA-B0F8-72A50048A94E}"/>
              </a:ext>
            </a:extLst>
          </p:cNvPr>
          <p:cNvSpPr/>
          <p:nvPr/>
        </p:nvSpPr>
        <p:spPr>
          <a:xfrm>
            <a:off x="7012646" y="3348379"/>
            <a:ext cx="5188590" cy="3509621"/>
          </a:xfrm>
          <a:custGeom>
            <a:avLst/>
            <a:gdLst>
              <a:gd name="connsiteX0" fmla="*/ 0 w 5153891"/>
              <a:gd name="connsiteY0" fmla="*/ 0 h 3500582"/>
              <a:gd name="connsiteX1" fmla="*/ 5153891 w 5153891"/>
              <a:gd name="connsiteY1" fmla="*/ 0 h 3500582"/>
              <a:gd name="connsiteX2" fmla="*/ 5144655 w 5153891"/>
              <a:gd name="connsiteY2" fmla="*/ 3500582 h 3500582"/>
              <a:gd name="connsiteX3" fmla="*/ 1607128 w 5153891"/>
              <a:gd name="connsiteY3" fmla="*/ 3491346 h 3500582"/>
              <a:gd name="connsiteX4" fmla="*/ 0 w 5153891"/>
              <a:gd name="connsiteY4" fmla="*/ 0 h 350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3891" h="3500582">
                <a:moveTo>
                  <a:pt x="0" y="0"/>
                </a:moveTo>
                <a:lnTo>
                  <a:pt x="5153891" y="0"/>
                </a:lnTo>
                <a:cubicBezTo>
                  <a:pt x="5150812" y="1166861"/>
                  <a:pt x="5147734" y="2333721"/>
                  <a:pt x="5144655" y="3500582"/>
                </a:cubicBezTo>
                <a:lnTo>
                  <a:pt x="1607128" y="3491346"/>
                </a:lnTo>
                <a:lnTo>
                  <a:pt x="0" y="0"/>
                </a:lnTo>
                <a:close/>
              </a:path>
            </a:pathLst>
          </a:custGeom>
          <a:blipFill dpi="0" rotWithShape="1">
            <a:blip r:embed="rId7">
              <a:extLst>
                <a:ext uri="{28A0092B-C50C-407E-A947-70E740481C1C}">
                  <a14:useLocalDpi xmlns:a14="http://schemas.microsoft.com/office/drawing/2010/main" val="0"/>
                </a:ext>
              </a:extLst>
            </a:blip>
            <a:srcRect/>
            <a:stretch>
              <a:fillRect l="-169" r="-53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7999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1.11111E-6 L -0.06211 -0.43171 " pathEditMode="relative" rAng="0" ptsTypes="AA">
                                      <p:cBhvr>
                                        <p:cTn id="6" dur="2000" fill="hold"/>
                                        <p:tgtEl>
                                          <p:spTgt spid="11">
                                            <p:txEl>
                                              <p:pRg st="0" end="0"/>
                                            </p:txEl>
                                          </p:spTgt>
                                        </p:tgtEl>
                                        <p:attrNameLst>
                                          <p:attrName>ppt_x</p:attrName>
                                          <p:attrName>ppt_y</p:attrName>
                                        </p:attrNameLst>
                                      </p:cBhvr>
                                      <p:rCtr x="-3112" y="-21597"/>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0">
                                            <p:txEl>
                                              <p:pRg st="0" end="0"/>
                                            </p:txEl>
                                          </p:spTgt>
                                        </p:tgtEl>
                                        <p:attrNameLst>
                                          <p:attrName>style.visibility</p:attrName>
                                        </p:attrNameLst>
                                      </p:cBhvr>
                                      <p:to>
                                        <p:strVal val="visible"/>
                                      </p:to>
                                    </p:set>
                                    <p:animEffect transition="in" filter="fade">
                                      <p:cBhvr>
                                        <p:cTn id="34"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5" grpId="0"/>
      <p:bldP spid="36" grpId="0"/>
      <p:bldP spid="38" grpId="0"/>
      <p:bldP spid="12"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08A279B-4981-4ADB-8785-815A72CBF752}"/>
              </a:ext>
            </a:extLst>
          </p:cNvPr>
          <p:cNvPicPr>
            <a:picLocks noChangeAspect="1"/>
          </p:cNvPicPr>
          <p:nvPr/>
        </p:nvPicPr>
        <p:blipFill rotWithShape="1">
          <a:blip r:embed="rId3">
            <a:extLst>
              <a:ext uri="{28A0092B-C50C-407E-A947-70E740481C1C}">
                <a14:useLocalDpi xmlns:a14="http://schemas.microsoft.com/office/drawing/2010/main" val="0"/>
              </a:ext>
            </a:extLst>
          </a:blip>
          <a:srcRect r="6" b="9461"/>
          <a:stretch/>
        </p:blipFill>
        <p:spPr>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5" name="Picture 14">
            <a:extLst>
              <a:ext uri="{FF2B5EF4-FFF2-40B4-BE49-F238E27FC236}">
                <a16:creationId xmlns:a16="http://schemas.microsoft.com/office/drawing/2014/main" id="{B36B64C2-ECA8-40BC-B5F1-5C583A22F0ED}"/>
              </a:ext>
            </a:extLst>
          </p:cNvPr>
          <p:cNvPicPr>
            <a:picLocks noChangeAspect="1"/>
          </p:cNvPicPr>
          <p:nvPr/>
        </p:nvPicPr>
        <p:blipFill rotWithShape="1">
          <a:blip r:embed="rId4">
            <a:extLst>
              <a:ext uri="{28A0092B-C50C-407E-A947-70E740481C1C}">
                <a14:useLocalDpi xmlns:a14="http://schemas.microsoft.com/office/drawing/2010/main" val="0"/>
              </a:ext>
            </a:extLst>
          </a:blip>
          <a:srcRect t="15412" r="-3" b="6665"/>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1" name="Picture 10">
            <a:extLst>
              <a:ext uri="{FF2B5EF4-FFF2-40B4-BE49-F238E27FC236}">
                <a16:creationId xmlns:a16="http://schemas.microsoft.com/office/drawing/2014/main" id="{07262BA8-7D5F-439D-8B59-166209375963}"/>
              </a:ext>
            </a:extLst>
          </p:cNvPr>
          <p:cNvPicPr>
            <a:picLocks noChangeAspect="1"/>
          </p:cNvPicPr>
          <p:nvPr/>
        </p:nvPicPr>
        <p:blipFill rotWithShape="1">
          <a:blip r:embed="rId5">
            <a:extLst>
              <a:ext uri="{28A0092B-C50C-407E-A947-70E740481C1C}">
                <a14:useLocalDpi xmlns:a14="http://schemas.microsoft.com/office/drawing/2010/main" val="0"/>
              </a:ext>
            </a:extLst>
          </a:blip>
          <a:srcRect r="5" b="5389"/>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9" name="Picture 18" descr="A picture containing rock, outdoor, water, fish&#10;&#10;Description automatically generated">
            <a:extLst>
              <a:ext uri="{FF2B5EF4-FFF2-40B4-BE49-F238E27FC236}">
                <a16:creationId xmlns:a16="http://schemas.microsoft.com/office/drawing/2014/main" id="{FA0C280C-C9DE-4BA7-83E4-09AF59B3293C}"/>
              </a:ext>
            </a:extLst>
          </p:cNvPr>
          <p:cNvPicPr>
            <a:picLocks noChangeAspect="1"/>
          </p:cNvPicPr>
          <p:nvPr/>
        </p:nvPicPr>
        <p:blipFill rotWithShape="1">
          <a:blip r:embed="rId6">
            <a:extLst>
              <a:ext uri="{28A0092B-C50C-407E-A947-70E740481C1C}">
                <a14:useLocalDpi xmlns:a14="http://schemas.microsoft.com/office/drawing/2010/main" val="0"/>
              </a:ext>
            </a:extLst>
          </a:blip>
          <a:srcRect t="14450" r="-2" b="-2"/>
          <a:stretch/>
        </p:blipFill>
        <p:spPr>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34"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Picture 26" descr="A bird in a tree&#10;&#10;Description automatically generated">
            <a:extLst>
              <a:ext uri="{FF2B5EF4-FFF2-40B4-BE49-F238E27FC236}">
                <a16:creationId xmlns:a16="http://schemas.microsoft.com/office/drawing/2014/main" id="{0B10EAF5-639C-4A04-B84A-292CF3BEF674}"/>
              </a:ext>
            </a:extLst>
          </p:cNvPr>
          <p:cNvPicPr>
            <a:picLocks noChangeAspect="1"/>
          </p:cNvPicPr>
          <p:nvPr/>
        </p:nvPicPr>
        <p:blipFill rotWithShape="1">
          <a:blip r:embed="rId7">
            <a:extLst>
              <a:ext uri="{28A0092B-C50C-407E-A947-70E740481C1C}">
                <a14:useLocalDpi xmlns:a14="http://schemas.microsoft.com/office/drawing/2010/main" val="0"/>
              </a:ext>
            </a:extLst>
          </a:blip>
          <a:srcRect r="9485" b="1"/>
          <a:stretch/>
        </p:blipFill>
        <p:spPr>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3" name="Content Placeholder 2">
            <a:extLst>
              <a:ext uri="{FF2B5EF4-FFF2-40B4-BE49-F238E27FC236}">
                <a16:creationId xmlns:a16="http://schemas.microsoft.com/office/drawing/2014/main" id="{B3BC6A3B-5CBB-40CC-BDCD-00DD92AF7F8C}"/>
              </a:ext>
            </a:extLst>
          </p:cNvPr>
          <p:cNvSpPr>
            <a:spLocks noGrp="1"/>
          </p:cNvSpPr>
          <p:nvPr>
            <p:ph idx="1"/>
          </p:nvPr>
        </p:nvSpPr>
        <p:spPr>
          <a:xfrm>
            <a:off x="191059" y="3125097"/>
            <a:ext cx="5817212" cy="4051906"/>
          </a:xfrm>
        </p:spPr>
        <p:txBody>
          <a:bodyPr vert="horz" lIns="91440" tIns="45720" rIns="91440" bIns="45720" rtlCol="0" anchor="ctr">
            <a:normAutofit/>
          </a:bodyPr>
          <a:lstStyle/>
          <a:p>
            <a:pPr marL="0" indent="0" algn="ctr">
              <a:buNone/>
            </a:pPr>
            <a:r>
              <a:rPr lang="en-US" sz="3600" dirty="0">
                <a:solidFill>
                  <a:srgbClr val="FFFFFF"/>
                </a:solidFill>
                <a:latin typeface="NPSRawlinsonOT" panose="02000505070000020003" pitchFamily="50" charset="0"/>
              </a:rPr>
              <a:t>What does “a natural abundance of resources” mean to you? What kind of images does it bring to mind?</a:t>
            </a:r>
          </a:p>
          <a:p>
            <a:pPr marL="0" indent="0" algn="ctr">
              <a:buNone/>
            </a:pPr>
            <a:endParaRPr lang="en-US" sz="2000" dirty="0">
              <a:solidFill>
                <a:srgbClr val="FFFFFF"/>
              </a:solidFill>
              <a:latin typeface="NPSRawlinsonOT" panose="02000505070000020003" pitchFamily="50" charset="0"/>
            </a:endParaRPr>
          </a:p>
          <a:p>
            <a:pPr marL="0" indent="0" algn="ctr">
              <a:buNone/>
            </a:pPr>
            <a:endParaRPr lang="en-US" sz="2000" dirty="0">
              <a:solidFill>
                <a:srgbClr val="FFFFFF"/>
              </a:solidFill>
              <a:latin typeface="NPSRawlinsonOT" panose="02000505070000020003" pitchFamily="50" charset="0"/>
            </a:endParaRPr>
          </a:p>
        </p:txBody>
      </p:sp>
      <p:sp>
        <p:nvSpPr>
          <p:cNvPr id="7" name="Freeform: Shape 6">
            <a:extLst>
              <a:ext uri="{FF2B5EF4-FFF2-40B4-BE49-F238E27FC236}">
                <a16:creationId xmlns:a16="http://schemas.microsoft.com/office/drawing/2014/main" id="{B3E36497-A228-4796-9CAE-5E5B0154A9D6}"/>
              </a:ext>
            </a:extLst>
          </p:cNvPr>
          <p:cNvSpPr/>
          <p:nvPr/>
        </p:nvSpPr>
        <p:spPr>
          <a:xfrm>
            <a:off x="7381875" y="-9236"/>
            <a:ext cx="4810125" cy="2512291"/>
          </a:xfrm>
          <a:custGeom>
            <a:avLst/>
            <a:gdLst>
              <a:gd name="connsiteX0" fmla="*/ 1154546 w 4793673"/>
              <a:gd name="connsiteY0" fmla="*/ 0 h 2512291"/>
              <a:gd name="connsiteX1" fmla="*/ 0 w 4793673"/>
              <a:gd name="connsiteY1" fmla="*/ 2512291 h 2512291"/>
              <a:gd name="connsiteX2" fmla="*/ 4793673 w 4793673"/>
              <a:gd name="connsiteY2" fmla="*/ 2503054 h 2512291"/>
              <a:gd name="connsiteX3" fmla="*/ 4793673 w 4793673"/>
              <a:gd name="connsiteY3" fmla="*/ 9236 h 2512291"/>
              <a:gd name="connsiteX4" fmla="*/ 1154546 w 4793673"/>
              <a:gd name="connsiteY4" fmla="*/ 0 h 251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3673" h="2512291">
                <a:moveTo>
                  <a:pt x="1154546" y="0"/>
                </a:moveTo>
                <a:lnTo>
                  <a:pt x="0" y="2512291"/>
                </a:lnTo>
                <a:lnTo>
                  <a:pt x="4793673" y="2503054"/>
                </a:lnTo>
                <a:lnTo>
                  <a:pt x="4793673" y="9236"/>
                </a:lnTo>
                <a:lnTo>
                  <a:pt x="1154546" y="0"/>
                </a:ln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38F4EC4E-63B7-4172-AFD5-D748BA6ACCEA}"/>
              </a:ext>
            </a:extLst>
          </p:cNvPr>
          <p:cNvSpPr/>
          <p:nvPr/>
        </p:nvSpPr>
        <p:spPr>
          <a:xfrm>
            <a:off x="5366327" y="2650836"/>
            <a:ext cx="6825673" cy="4202546"/>
          </a:xfrm>
          <a:custGeom>
            <a:avLst/>
            <a:gdLst>
              <a:gd name="connsiteX0" fmla="*/ 1930400 w 6825673"/>
              <a:gd name="connsiteY0" fmla="*/ 0 h 4202546"/>
              <a:gd name="connsiteX1" fmla="*/ 6825673 w 6825673"/>
              <a:gd name="connsiteY1" fmla="*/ 9237 h 4202546"/>
              <a:gd name="connsiteX2" fmla="*/ 6825673 w 6825673"/>
              <a:gd name="connsiteY2" fmla="*/ 4202546 h 4202546"/>
              <a:gd name="connsiteX3" fmla="*/ 0 w 6825673"/>
              <a:gd name="connsiteY3" fmla="*/ 4202546 h 4202546"/>
              <a:gd name="connsiteX4" fmla="*/ 1930400 w 6825673"/>
              <a:gd name="connsiteY4" fmla="*/ 0 h 4202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673" h="4202546">
                <a:moveTo>
                  <a:pt x="1930400" y="0"/>
                </a:moveTo>
                <a:lnTo>
                  <a:pt x="6825673" y="9237"/>
                </a:lnTo>
                <a:lnTo>
                  <a:pt x="6825673" y="4202546"/>
                </a:lnTo>
                <a:lnTo>
                  <a:pt x="0" y="4202546"/>
                </a:lnTo>
                <a:lnTo>
                  <a:pt x="1930400" y="0"/>
                </a:lnTo>
                <a:close/>
              </a:path>
            </a:pathLst>
          </a:cu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6CEF6ABD-26DF-48AE-92F3-2F1E491378C7}"/>
              </a:ext>
            </a:extLst>
          </p:cNvPr>
          <p:cNvSpPr/>
          <p:nvPr/>
        </p:nvSpPr>
        <p:spPr>
          <a:xfrm>
            <a:off x="651" y="0"/>
            <a:ext cx="3254754" cy="2521528"/>
          </a:xfrm>
          <a:custGeom>
            <a:avLst/>
            <a:gdLst>
              <a:gd name="connsiteX0" fmla="*/ 3554 w 3254754"/>
              <a:gd name="connsiteY0" fmla="*/ 18473 h 2521528"/>
              <a:gd name="connsiteX1" fmla="*/ 3254754 w 3254754"/>
              <a:gd name="connsiteY1" fmla="*/ 0 h 2521528"/>
              <a:gd name="connsiteX2" fmla="*/ 2090972 w 3254754"/>
              <a:gd name="connsiteY2" fmla="*/ 2521528 h 2521528"/>
              <a:gd name="connsiteX3" fmla="*/ 3554 w 3254754"/>
              <a:gd name="connsiteY3" fmla="*/ 2512291 h 2521528"/>
              <a:gd name="connsiteX4" fmla="*/ 3554 w 3254754"/>
              <a:gd name="connsiteY4" fmla="*/ 18473 h 2521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754" h="2521528">
                <a:moveTo>
                  <a:pt x="3554" y="18473"/>
                </a:moveTo>
                <a:lnTo>
                  <a:pt x="3254754" y="0"/>
                </a:lnTo>
                <a:lnTo>
                  <a:pt x="2090972" y="2521528"/>
                </a:lnTo>
                <a:lnTo>
                  <a:pt x="3554" y="2512291"/>
                </a:lnTo>
                <a:cubicBezTo>
                  <a:pt x="475" y="1677940"/>
                  <a:pt x="-2603" y="843588"/>
                  <a:pt x="3554" y="18473"/>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BF7D32C5-6F24-4CF9-8F45-359D1D47B638}"/>
              </a:ext>
            </a:extLst>
          </p:cNvPr>
          <p:cNvSpPr/>
          <p:nvPr/>
        </p:nvSpPr>
        <p:spPr>
          <a:xfrm>
            <a:off x="2268498" y="-17250"/>
            <a:ext cx="3393943" cy="2525707"/>
          </a:xfrm>
          <a:custGeom>
            <a:avLst/>
            <a:gdLst>
              <a:gd name="connsiteX0" fmla="*/ 1173019 w 3389746"/>
              <a:gd name="connsiteY0" fmla="*/ 0 h 2512291"/>
              <a:gd name="connsiteX1" fmla="*/ 3389746 w 3389746"/>
              <a:gd name="connsiteY1" fmla="*/ 18472 h 2512291"/>
              <a:gd name="connsiteX2" fmla="*/ 2225964 w 3389746"/>
              <a:gd name="connsiteY2" fmla="*/ 2512291 h 2512291"/>
              <a:gd name="connsiteX3" fmla="*/ 0 w 3389746"/>
              <a:gd name="connsiteY3" fmla="*/ 2512291 h 2512291"/>
              <a:gd name="connsiteX4" fmla="*/ 1173019 w 3389746"/>
              <a:gd name="connsiteY4" fmla="*/ 0 h 251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746" h="2512291">
                <a:moveTo>
                  <a:pt x="1173019" y="0"/>
                </a:moveTo>
                <a:lnTo>
                  <a:pt x="3389746" y="18472"/>
                </a:lnTo>
                <a:lnTo>
                  <a:pt x="2225964" y="2512291"/>
                </a:lnTo>
                <a:lnTo>
                  <a:pt x="0" y="2512291"/>
                </a:lnTo>
                <a:lnTo>
                  <a:pt x="1173019" y="0"/>
                </a:ln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8383F7E7-E6CE-455A-9BA6-3C53CA9B4405}"/>
              </a:ext>
            </a:extLst>
          </p:cNvPr>
          <p:cNvSpPr/>
          <p:nvPr/>
        </p:nvSpPr>
        <p:spPr>
          <a:xfrm>
            <a:off x="4675537" y="-22307"/>
            <a:ext cx="3691737" cy="2521528"/>
          </a:xfrm>
          <a:custGeom>
            <a:avLst/>
            <a:gdLst>
              <a:gd name="connsiteX0" fmla="*/ 1154546 w 3657600"/>
              <a:gd name="connsiteY0" fmla="*/ 0 h 2493818"/>
              <a:gd name="connsiteX1" fmla="*/ 3657600 w 3657600"/>
              <a:gd name="connsiteY1" fmla="*/ 9236 h 2493818"/>
              <a:gd name="connsiteX2" fmla="*/ 2503055 w 3657600"/>
              <a:gd name="connsiteY2" fmla="*/ 2493818 h 2493818"/>
              <a:gd name="connsiteX3" fmla="*/ 0 w 3657600"/>
              <a:gd name="connsiteY3" fmla="*/ 2493818 h 2493818"/>
              <a:gd name="connsiteX4" fmla="*/ 1154546 w 3657600"/>
              <a:gd name="connsiteY4" fmla="*/ 0 h 2493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493818">
                <a:moveTo>
                  <a:pt x="1154546" y="0"/>
                </a:moveTo>
                <a:lnTo>
                  <a:pt x="3657600" y="9236"/>
                </a:lnTo>
                <a:lnTo>
                  <a:pt x="2503055" y="2493818"/>
                </a:lnTo>
                <a:lnTo>
                  <a:pt x="0" y="2493818"/>
                </a:lnTo>
                <a:lnTo>
                  <a:pt x="1154546" y="0"/>
                </a:lnTo>
                <a:close/>
              </a:path>
            </a:pathLst>
          </a:cu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9D6FDB9-EB32-4732-A1E9-A700A84F53C5}"/>
              </a:ext>
            </a:extLst>
          </p:cNvPr>
          <p:cNvSpPr txBox="1"/>
          <p:nvPr/>
        </p:nvSpPr>
        <p:spPr>
          <a:xfrm>
            <a:off x="692131" y="3604882"/>
            <a:ext cx="4815068" cy="2308324"/>
          </a:xfrm>
          <a:prstGeom prst="rect">
            <a:avLst/>
          </a:prstGeom>
          <a:noFill/>
        </p:spPr>
        <p:txBody>
          <a:bodyPr wrap="square" rtlCol="0">
            <a:spAutoFit/>
          </a:bodyPr>
          <a:lstStyle/>
          <a:p>
            <a:pPr algn="ctr"/>
            <a:r>
              <a:rPr lang="en-US" sz="3600" dirty="0">
                <a:latin typeface="NPSRawlinsonOT" panose="02000505070000020003" pitchFamily="50" charset="0"/>
              </a:rPr>
              <a:t>Why did Europeans come to Alaska? What resource did they want here?</a:t>
            </a:r>
          </a:p>
        </p:txBody>
      </p:sp>
    </p:spTree>
    <p:extLst>
      <p:ext uri="{BB962C8B-B14F-4D97-AF65-F5344CB8AC3E}">
        <p14:creationId xmlns:p14="http://schemas.microsoft.com/office/powerpoint/2010/main" val="2297966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3">
                                            <p:txEl>
                                              <p:pRg st="0" end="0"/>
                                            </p:txEl>
                                          </p:spTgt>
                                        </p:tgtEl>
                                      </p:cBhvr>
                                    </p:animEffect>
                                    <p:set>
                                      <p:cBhvr>
                                        <p:cTn id="24" dur="1" fill="hold">
                                          <p:stCondLst>
                                            <p:cond delay="499"/>
                                          </p:stCondLst>
                                        </p:cTn>
                                        <p:tgtEl>
                                          <p:spTgt spid="3">
                                            <p:txEl>
                                              <p:pRg st="0" end="0"/>
                                            </p:txEl>
                                          </p:spTgt>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9" grpId="0" animBg="1"/>
      <p:bldP spid="20" grpId="0" animBg="1"/>
      <p:bldP spid="21" grpId="0" animBg="1"/>
      <p:bldP spid="22"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Map&#10;&#10;Description automatically generated">
            <a:extLst>
              <a:ext uri="{FF2B5EF4-FFF2-40B4-BE49-F238E27FC236}">
                <a16:creationId xmlns:a16="http://schemas.microsoft.com/office/drawing/2014/main" id="{846335A5-6E31-496B-8524-FA97CF5B577E}"/>
              </a:ext>
            </a:extLst>
          </p:cNvPr>
          <p:cNvPicPr>
            <a:picLocks noChangeAspect="1"/>
          </p:cNvPicPr>
          <p:nvPr/>
        </p:nvPicPr>
        <p:blipFill rotWithShape="1">
          <a:blip r:embed="rId3">
            <a:extLst>
              <a:ext uri="{28A0092B-C50C-407E-A947-70E740481C1C}">
                <a14:useLocalDpi xmlns:a14="http://schemas.microsoft.com/office/drawing/2010/main" val="0"/>
              </a:ext>
            </a:extLst>
          </a:blip>
          <a:srcRect l="5642" t="24392" r="16816"/>
          <a:stretch/>
        </p:blipFill>
        <p:spPr>
          <a:xfrm>
            <a:off x="5867401" y="0"/>
            <a:ext cx="6324600" cy="3429000"/>
          </a:xfrm>
          <a:prstGeom prst="rect">
            <a:avLst/>
          </a:prstGeom>
        </p:spPr>
      </p:pic>
      <p:pic>
        <p:nvPicPr>
          <p:cNvPr id="7" name="Picture 6">
            <a:extLst>
              <a:ext uri="{FF2B5EF4-FFF2-40B4-BE49-F238E27FC236}">
                <a16:creationId xmlns:a16="http://schemas.microsoft.com/office/drawing/2014/main" id="{E54251D3-5670-427E-BB69-BDE3E4774474}"/>
              </a:ext>
            </a:extLst>
          </p:cNvPr>
          <p:cNvPicPr>
            <a:picLocks noChangeAspect="1"/>
          </p:cNvPicPr>
          <p:nvPr/>
        </p:nvPicPr>
        <p:blipFill rotWithShape="1">
          <a:blip r:embed="rId4">
            <a:extLst>
              <a:ext uri="{28A0092B-C50C-407E-A947-70E740481C1C}">
                <a14:useLocalDpi xmlns:a14="http://schemas.microsoft.com/office/drawing/2010/main" val="0"/>
              </a:ext>
            </a:extLst>
          </a:blip>
          <a:srcRect l="-12468" r="12727"/>
          <a:stretch/>
        </p:blipFill>
        <p:spPr>
          <a:xfrm>
            <a:off x="7040879" y="3429000"/>
            <a:ext cx="5161565" cy="3429000"/>
          </a:xfrm>
          <a:prstGeom prst="rect">
            <a:avLst/>
          </a:prstGeom>
        </p:spPr>
      </p:pic>
      <p:pic>
        <p:nvPicPr>
          <p:cNvPr id="3" name="Picture 2" descr="A picture containing text, outdoor, person, snow&#10;&#10;Description automatically generated">
            <a:extLst>
              <a:ext uri="{FF2B5EF4-FFF2-40B4-BE49-F238E27FC236}">
                <a16:creationId xmlns:a16="http://schemas.microsoft.com/office/drawing/2014/main" id="{0743FE47-FCE6-4657-B69D-598CEDB07555}"/>
              </a:ext>
            </a:extLst>
          </p:cNvPr>
          <p:cNvPicPr>
            <a:picLocks noChangeAspect="1"/>
          </p:cNvPicPr>
          <p:nvPr/>
        </p:nvPicPr>
        <p:blipFill rotWithShape="1">
          <a:blip r:embed="rId5">
            <a:extLst>
              <a:ext uri="{28A0092B-C50C-407E-A947-70E740481C1C}">
                <a14:useLocalDpi xmlns:a14="http://schemas.microsoft.com/office/drawing/2010/main" val="0"/>
              </a:ext>
            </a:extLst>
          </a:blip>
          <a:srcRect l="-7157" r="7157"/>
          <a:stretch/>
        </p:blipFill>
        <p:spPr>
          <a:xfrm>
            <a:off x="5350933" y="-951"/>
            <a:ext cx="6841067" cy="3847195"/>
          </a:xfrm>
          <a:prstGeom prst="rect">
            <a:avLst/>
          </a:prstGeom>
        </p:spPr>
      </p:pic>
      <p:pic>
        <p:nvPicPr>
          <p:cNvPr id="6" name="Picture 5" descr="A picture containing text, outdoor&#10;&#10;Description automatically generated">
            <a:extLst>
              <a:ext uri="{FF2B5EF4-FFF2-40B4-BE49-F238E27FC236}">
                <a16:creationId xmlns:a16="http://schemas.microsoft.com/office/drawing/2014/main" id="{602688AB-7582-483C-BC4F-206FD42D720E}"/>
              </a:ext>
            </a:extLst>
          </p:cNvPr>
          <p:cNvPicPr>
            <a:picLocks noChangeAspect="1"/>
          </p:cNvPicPr>
          <p:nvPr/>
        </p:nvPicPr>
        <p:blipFill rotWithShape="1">
          <a:blip r:embed="rId6">
            <a:extLst>
              <a:ext uri="{28A0092B-C50C-407E-A947-70E740481C1C}">
                <a14:useLocalDpi xmlns:a14="http://schemas.microsoft.com/office/drawing/2010/main" val="0"/>
              </a:ext>
            </a:extLst>
          </a:blip>
          <a:srcRect l="-1450" t="4849" r="1448" b="13621"/>
          <a:stretch/>
        </p:blipFill>
        <p:spPr>
          <a:xfrm>
            <a:off x="5709139" y="-2"/>
            <a:ext cx="6482862" cy="2417975"/>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5" name="Picture 4" descr="A picture containing text, outdoor, nature, shore&#10;&#10;Description automatically generated">
            <a:extLst>
              <a:ext uri="{FF2B5EF4-FFF2-40B4-BE49-F238E27FC236}">
                <a16:creationId xmlns:a16="http://schemas.microsoft.com/office/drawing/2014/main" id="{63E3EEB4-70AD-46F7-A13E-31F79A283F67}"/>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18282" r="5" b="24639"/>
          <a:stretch/>
        </p:blipFill>
        <p:spPr>
          <a:xfrm>
            <a:off x="6897511" y="2285999"/>
            <a:ext cx="5294489"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4" name="Picture 3" descr="A picture containing several&#10;&#10;Description automatically generated">
            <a:extLst>
              <a:ext uri="{FF2B5EF4-FFF2-40B4-BE49-F238E27FC236}">
                <a16:creationId xmlns:a16="http://schemas.microsoft.com/office/drawing/2014/main" id="{089AB027-BDF3-44A6-9683-DAF809971B88}"/>
              </a:ext>
            </a:extLst>
          </p:cNvPr>
          <p:cNvPicPr>
            <a:picLocks noChangeAspect="1"/>
          </p:cNvPicPr>
          <p:nvPr/>
        </p:nvPicPr>
        <p:blipFill rotWithShape="1">
          <a:blip r:embed="rId9">
            <a:extLst>
              <a:ext uri="{28A0092B-C50C-407E-A947-70E740481C1C}">
                <a14:useLocalDpi xmlns:a14="http://schemas.microsoft.com/office/drawing/2010/main" val="0"/>
              </a:ext>
            </a:extLst>
          </a:blip>
          <a:srcRect l="1784" t="18602" r="1784" b="7870"/>
          <a:stretch/>
        </p:blipFill>
        <p:spPr>
          <a:xfrm>
            <a:off x="8047618" y="4478694"/>
            <a:ext cx="4144382" cy="2387254"/>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15" name="Freeform 16">
            <a:extLst>
              <a:ext uri="{FF2B5EF4-FFF2-40B4-BE49-F238E27FC236}">
                <a16:creationId xmlns:a16="http://schemas.microsoft.com/office/drawing/2014/main" id="{98BA90CC-0056-473E-80AE-8CB0EE6AC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2396E232-7219-4009-893A-28527CADC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02664" cy="6858000"/>
          </a:xfrm>
          <a:custGeom>
            <a:avLst/>
            <a:gdLst>
              <a:gd name="connsiteX0" fmla="*/ 0 w 9102664"/>
              <a:gd name="connsiteY0" fmla="*/ 0 h 6858000"/>
              <a:gd name="connsiteX1" fmla="*/ 5926510 w 9102664"/>
              <a:gd name="connsiteY1" fmla="*/ 0 h 6858000"/>
              <a:gd name="connsiteX2" fmla="*/ 9102664 w 9102664"/>
              <a:gd name="connsiteY2" fmla="*/ 6858000 h 6858000"/>
              <a:gd name="connsiteX3" fmla="*/ 0 w 91026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02664" h="6858000">
                <a:moveTo>
                  <a:pt x="0" y="0"/>
                </a:moveTo>
                <a:lnTo>
                  <a:pt x="5926510" y="0"/>
                </a:lnTo>
                <a:lnTo>
                  <a:pt x="9102664"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extBox 9">
            <a:extLst>
              <a:ext uri="{FF2B5EF4-FFF2-40B4-BE49-F238E27FC236}">
                <a16:creationId xmlns:a16="http://schemas.microsoft.com/office/drawing/2014/main" id="{BB969EEE-659A-4164-AC7A-019E9AA81A1A}"/>
              </a:ext>
            </a:extLst>
          </p:cNvPr>
          <p:cNvSpPr txBox="1"/>
          <p:nvPr/>
        </p:nvSpPr>
        <p:spPr>
          <a:xfrm>
            <a:off x="-1" y="5465665"/>
            <a:ext cx="8845421" cy="1323456"/>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800" dirty="0">
                <a:latin typeface="NPSRawlinsonOT" panose="02000505070000020003" pitchFamily="50" charset="0"/>
              </a:rPr>
              <a:t>Russian fur hunters knew how to hunt animals on land, but not in the water. Instead, they relied on Alaskan native hunters as a labor source</a:t>
            </a:r>
          </a:p>
          <a:p>
            <a:pPr indent="-228600">
              <a:lnSpc>
                <a:spcPct val="90000"/>
              </a:lnSpc>
              <a:spcAft>
                <a:spcPts val="600"/>
              </a:spcAft>
              <a:buFont typeface="Arial" panose="020B0604020202020204" pitchFamily="34" charset="0"/>
              <a:buChar char="•"/>
            </a:pPr>
            <a:endParaRPr lang="en-US" sz="1700" dirty="0"/>
          </a:p>
        </p:txBody>
      </p:sp>
      <p:sp>
        <p:nvSpPr>
          <p:cNvPr id="11" name="TextBox 10">
            <a:extLst>
              <a:ext uri="{FF2B5EF4-FFF2-40B4-BE49-F238E27FC236}">
                <a16:creationId xmlns:a16="http://schemas.microsoft.com/office/drawing/2014/main" id="{A92BDA9A-2C40-4A89-87BD-36B8DD415CA7}"/>
              </a:ext>
            </a:extLst>
          </p:cNvPr>
          <p:cNvSpPr txBox="1"/>
          <p:nvPr/>
        </p:nvSpPr>
        <p:spPr>
          <a:xfrm>
            <a:off x="313726" y="3143728"/>
            <a:ext cx="6607159" cy="523220"/>
          </a:xfrm>
          <a:prstGeom prst="rect">
            <a:avLst/>
          </a:prstGeom>
          <a:noFill/>
        </p:spPr>
        <p:txBody>
          <a:bodyPr wrap="square" rtlCol="0">
            <a:spAutoFit/>
          </a:bodyPr>
          <a:lstStyle/>
          <a:p>
            <a:pPr algn="ctr"/>
            <a:r>
              <a:rPr lang="en-US" sz="2800" dirty="0">
                <a:latin typeface="NPSRawlinsonOT" panose="02000505070000020003" pitchFamily="50" charset="0"/>
              </a:rPr>
              <a:t>Sea Otters and the Aleutian Islands</a:t>
            </a:r>
          </a:p>
        </p:txBody>
      </p:sp>
      <p:sp>
        <p:nvSpPr>
          <p:cNvPr id="8" name="Rectangle 7">
            <a:extLst>
              <a:ext uri="{FF2B5EF4-FFF2-40B4-BE49-F238E27FC236}">
                <a16:creationId xmlns:a16="http://schemas.microsoft.com/office/drawing/2014/main" id="{1893A696-56B8-4735-9189-EBCCF32E1B4D}"/>
              </a:ext>
            </a:extLst>
          </p:cNvPr>
          <p:cNvSpPr/>
          <p:nvPr/>
        </p:nvSpPr>
        <p:spPr>
          <a:xfrm>
            <a:off x="66845" y="1109370"/>
            <a:ext cx="6434532" cy="954107"/>
          </a:xfrm>
          <a:prstGeom prst="rect">
            <a:avLst/>
          </a:prstGeom>
        </p:spPr>
        <p:txBody>
          <a:bodyPr wrap="square">
            <a:spAutoFit/>
          </a:bodyPr>
          <a:lstStyle/>
          <a:p>
            <a:pPr marL="285750" indent="-285750">
              <a:buFont typeface="Arial" panose="020B0604020202020204" pitchFamily="34" charset="0"/>
              <a:buChar char="•"/>
            </a:pPr>
            <a:r>
              <a:rPr lang="en-US" sz="2800" dirty="0">
                <a:latin typeface="NPSRawlinsonOT" panose="02000505070000020003" pitchFamily="50" charset="0"/>
              </a:rPr>
              <a:t>European hunters and trappers came to Alaska for Sea Otter fur</a:t>
            </a:r>
          </a:p>
        </p:txBody>
      </p:sp>
      <p:sp>
        <p:nvSpPr>
          <p:cNvPr id="13" name="TextBox 12">
            <a:extLst>
              <a:ext uri="{FF2B5EF4-FFF2-40B4-BE49-F238E27FC236}">
                <a16:creationId xmlns:a16="http://schemas.microsoft.com/office/drawing/2014/main" id="{83CD0781-A2C4-4684-B444-E5A1EAC7069A}"/>
              </a:ext>
            </a:extLst>
          </p:cNvPr>
          <p:cNvSpPr txBox="1"/>
          <p:nvPr/>
        </p:nvSpPr>
        <p:spPr>
          <a:xfrm>
            <a:off x="69373" y="2363425"/>
            <a:ext cx="7079969"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NPSRawlinsonOT" panose="02000505070000020003" pitchFamily="50" charset="0"/>
              </a:rPr>
              <a:t>The first European hunters to arrive here were the Russian </a:t>
            </a:r>
            <a:r>
              <a:rPr lang="ru-RU" sz="2800" dirty="0">
                <a:latin typeface="Sitka Display" panose="02000505000000020004" pitchFamily="2" charset="0"/>
              </a:rPr>
              <a:t>промышленники</a:t>
            </a:r>
            <a:r>
              <a:rPr lang="en-US" sz="2800" dirty="0">
                <a:latin typeface="Sitka Display" panose="02000505000000020004" pitchFamily="2" charset="0"/>
              </a:rPr>
              <a:t> (Promyshlenniki)</a:t>
            </a:r>
          </a:p>
        </p:txBody>
      </p:sp>
      <p:sp>
        <p:nvSpPr>
          <p:cNvPr id="9" name="TextBox 8">
            <a:extLst>
              <a:ext uri="{FF2B5EF4-FFF2-40B4-BE49-F238E27FC236}">
                <a16:creationId xmlns:a16="http://schemas.microsoft.com/office/drawing/2014/main" id="{BAF25DD3-BCC8-47F1-B989-0FBFD344F1D2}"/>
              </a:ext>
            </a:extLst>
          </p:cNvPr>
          <p:cNvSpPr txBox="1"/>
          <p:nvPr/>
        </p:nvSpPr>
        <p:spPr>
          <a:xfrm>
            <a:off x="-1" y="4126955"/>
            <a:ext cx="7583648" cy="878702"/>
          </a:xfrm>
          <a:prstGeom prst="rect">
            <a:avLst/>
          </a:prstGeom>
          <a:noFill/>
        </p:spPr>
        <p:txBody>
          <a:bodyPr wrap="square" rtlCol="0">
            <a:spAutoFit/>
          </a:bodyPr>
          <a:lstStyle/>
          <a:p>
            <a:pPr marL="285750" indent="-228600">
              <a:lnSpc>
                <a:spcPct val="90000"/>
              </a:lnSpc>
              <a:spcAft>
                <a:spcPts val="600"/>
              </a:spcAft>
              <a:buFont typeface="Arial" panose="020B0604020202020204" pitchFamily="34" charset="0"/>
              <a:buChar char="•"/>
            </a:pPr>
            <a:r>
              <a:rPr lang="en-US" sz="2800" dirty="0">
                <a:latin typeface="NPSRawlinsonOT" panose="02000505070000020003" pitchFamily="50" charset="0"/>
              </a:rPr>
              <a:t>These promyshlenniki expanded eastward from Russia, throughout the Aleutian Islands</a:t>
            </a:r>
          </a:p>
        </p:txBody>
      </p:sp>
    </p:spTree>
    <p:extLst>
      <p:ext uri="{BB962C8B-B14F-4D97-AF65-F5344CB8AC3E}">
        <p14:creationId xmlns:p14="http://schemas.microsoft.com/office/powerpoint/2010/main" val="36997554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2.22222E-6 L -0.03723 -0.41574 " pathEditMode="relative" rAng="0" ptsTypes="AA">
                                      <p:cBhvr>
                                        <p:cTn id="6" dur="2000" fill="hold"/>
                                        <p:tgtEl>
                                          <p:spTgt spid="11"/>
                                        </p:tgtEl>
                                        <p:attrNameLst>
                                          <p:attrName>ppt_x</p:attrName>
                                          <p:attrName>ppt_y</p:attrName>
                                        </p:attrNameLst>
                                      </p:cBhvr>
                                      <p:rCtr x="-1862" y="-20787"/>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xit" presetSubtype="0" fill="hold"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P spid="1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water, outdoor, river&#10;&#10;Description automatically generated">
            <a:extLst>
              <a:ext uri="{FF2B5EF4-FFF2-40B4-BE49-F238E27FC236}">
                <a16:creationId xmlns:a16="http://schemas.microsoft.com/office/drawing/2014/main" id="{7A1EC1DD-E449-4DB7-B8F5-9CBF6960238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20493" b="4489"/>
          <a:stretch/>
        </p:blipFill>
        <p:spPr>
          <a:xfrm>
            <a:off x="20" y="10"/>
            <a:ext cx="12188932" cy="685799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D0E5B1D-75DE-430D-82C4-EEFA5C4C3E02}"/>
              </a:ext>
            </a:extLst>
          </p:cNvPr>
          <p:cNvPicPr>
            <a:picLocks noChangeAspect="1"/>
          </p:cNvPicPr>
          <p:nvPr/>
        </p:nvPicPr>
        <p:blipFill rotWithShape="1">
          <a:blip r:embed="rId5">
            <a:extLst>
              <a:ext uri="{28A0092B-C50C-407E-A947-70E740481C1C}">
                <a14:useLocalDpi xmlns:a14="http://schemas.microsoft.com/office/drawing/2010/main" val="0"/>
              </a:ext>
            </a:extLst>
          </a:blip>
          <a:srcRect l="7159" r="32978"/>
          <a:stretch/>
        </p:blipFill>
        <p:spPr>
          <a:xfrm>
            <a:off x="1" y="0"/>
            <a:ext cx="12188932" cy="6858000"/>
          </a:xfrm>
          <a:prstGeom prst="rect">
            <a:avLst/>
          </a:prstGeom>
        </p:spPr>
      </p:pic>
      <p:sp>
        <p:nvSpPr>
          <p:cNvPr id="6" name="Rectangle 4">
            <a:extLst>
              <a:ext uri="{FF2B5EF4-FFF2-40B4-BE49-F238E27FC236}">
                <a16:creationId xmlns:a16="http://schemas.microsoft.com/office/drawing/2014/main" id="{B77201C1-1663-43D4-A53F-1A4AEDEA1C5E}"/>
              </a:ext>
            </a:extLst>
          </p:cNvPr>
          <p:cNvSpPr/>
          <p:nvPr/>
        </p:nvSpPr>
        <p:spPr>
          <a:xfrm>
            <a:off x="0" y="130629"/>
            <a:ext cx="10699668" cy="2795451"/>
          </a:xfrm>
          <a:custGeom>
            <a:avLst/>
            <a:gdLst>
              <a:gd name="connsiteX0" fmla="*/ 0 w 9097108"/>
              <a:gd name="connsiteY0" fmla="*/ 0 h 2930769"/>
              <a:gd name="connsiteX1" fmla="*/ 9097108 w 9097108"/>
              <a:gd name="connsiteY1" fmla="*/ 0 h 2930769"/>
              <a:gd name="connsiteX2" fmla="*/ 9097108 w 9097108"/>
              <a:gd name="connsiteY2" fmla="*/ 2930769 h 2930769"/>
              <a:gd name="connsiteX3" fmla="*/ 0 w 9097108"/>
              <a:gd name="connsiteY3" fmla="*/ 2930769 h 2930769"/>
              <a:gd name="connsiteX4" fmla="*/ 0 w 9097108"/>
              <a:gd name="connsiteY4" fmla="*/ 0 h 2930769"/>
              <a:gd name="connsiteX0" fmla="*/ 0 w 9097108"/>
              <a:gd name="connsiteY0" fmla="*/ 19050 h 2949819"/>
              <a:gd name="connsiteX1" fmla="*/ 6858733 w 9097108"/>
              <a:gd name="connsiteY1" fmla="*/ 0 h 2949819"/>
              <a:gd name="connsiteX2" fmla="*/ 9097108 w 9097108"/>
              <a:gd name="connsiteY2" fmla="*/ 2949819 h 2949819"/>
              <a:gd name="connsiteX3" fmla="*/ 0 w 9097108"/>
              <a:gd name="connsiteY3" fmla="*/ 2949819 h 2949819"/>
              <a:gd name="connsiteX4" fmla="*/ 0 w 9097108"/>
              <a:gd name="connsiteY4" fmla="*/ 19050 h 2949819"/>
              <a:gd name="connsiteX0" fmla="*/ 0 w 9097108"/>
              <a:gd name="connsiteY0" fmla="*/ 0 h 2930769"/>
              <a:gd name="connsiteX1" fmla="*/ 6849208 w 9097108"/>
              <a:gd name="connsiteY1" fmla="*/ 19050 h 2930769"/>
              <a:gd name="connsiteX2" fmla="*/ 9097108 w 9097108"/>
              <a:gd name="connsiteY2" fmla="*/ 2930769 h 2930769"/>
              <a:gd name="connsiteX3" fmla="*/ 0 w 9097108"/>
              <a:gd name="connsiteY3" fmla="*/ 2930769 h 2930769"/>
              <a:gd name="connsiteX4" fmla="*/ 0 w 9097108"/>
              <a:gd name="connsiteY4" fmla="*/ 0 h 2930769"/>
              <a:gd name="connsiteX0" fmla="*/ 0 w 9097108"/>
              <a:gd name="connsiteY0" fmla="*/ 0 h 2930769"/>
              <a:gd name="connsiteX1" fmla="*/ 8239858 w 9097108"/>
              <a:gd name="connsiteY1" fmla="*/ 19050 h 2930769"/>
              <a:gd name="connsiteX2" fmla="*/ 9097108 w 9097108"/>
              <a:gd name="connsiteY2" fmla="*/ 2930769 h 2930769"/>
              <a:gd name="connsiteX3" fmla="*/ 0 w 9097108"/>
              <a:gd name="connsiteY3" fmla="*/ 2930769 h 2930769"/>
              <a:gd name="connsiteX4" fmla="*/ 0 w 9097108"/>
              <a:gd name="connsiteY4" fmla="*/ 0 h 293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7108" h="2930769">
                <a:moveTo>
                  <a:pt x="0" y="0"/>
                </a:moveTo>
                <a:lnTo>
                  <a:pt x="8239858" y="19050"/>
                </a:lnTo>
                <a:lnTo>
                  <a:pt x="9097108" y="2930769"/>
                </a:lnTo>
                <a:lnTo>
                  <a:pt x="0" y="2930769"/>
                </a:lnTo>
                <a:lnTo>
                  <a:pt x="0" y="0"/>
                </a:lnTo>
                <a:close/>
              </a:path>
            </a:pathLst>
          </a:cu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AE475C7-B74A-40D1-897C-F76C2E6CE0F7}"/>
              </a:ext>
            </a:extLst>
          </p:cNvPr>
          <p:cNvSpPr txBox="1"/>
          <p:nvPr/>
        </p:nvSpPr>
        <p:spPr>
          <a:xfrm>
            <a:off x="0" y="307567"/>
            <a:ext cx="9785268" cy="2680721"/>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dirty="0">
                <a:solidFill>
                  <a:schemeClr val="bg1"/>
                </a:solidFill>
                <a:latin typeface="NPSRawlinsonOT" panose="02000505070000020003" pitchFamily="50" charset="0"/>
              </a:rPr>
              <a:t>As sea otter populations fell, Russian promyshlenniki and their Unangan workers continued eastward into Southcentral Alaska</a:t>
            </a:r>
          </a:p>
          <a:p>
            <a:pPr marL="742950" lvl="1" indent="-228600">
              <a:lnSpc>
                <a:spcPct val="90000"/>
              </a:lnSpc>
              <a:spcAft>
                <a:spcPts val="600"/>
              </a:spcAft>
              <a:buFont typeface="Arial" panose="020B0604020202020204" pitchFamily="34" charset="0"/>
              <a:buChar char="•"/>
            </a:pPr>
            <a:r>
              <a:rPr lang="en-US" dirty="0">
                <a:solidFill>
                  <a:schemeClr val="bg1"/>
                </a:solidFill>
                <a:latin typeface="NPSRawlinsonOT" panose="02000505070000020003" pitchFamily="50" charset="0"/>
              </a:rPr>
              <a:t>The Russians coerced the Sugpiaq (or Alutiit) people they met in the same way they had the Aleut</a:t>
            </a:r>
          </a:p>
          <a:p>
            <a:pPr marL="285750" indent="-228600">
              <a:lnSpc>
                <a:spcPct val="90000"/>
              </a:lnSpc>
              <a:spcAft>
                <a:spcPts val="600"/>
              </a:spcAft>
              <a:buFont typeface="Arial" panose="020B0604020202020204" pitchFamily="34" charset="0"/>
              <a:buChar char="•"/>
            </a:pPr>
            <a:r>
              <a:rPr lang="en-US" dirty="0">
                <a:solidFill>
                  <a:schemeClr val="bg1"/>
                </a:solidFill>
                <a:latin typeface="NPSRawlinsonOT" panose="02000505070000020003" pitchFamily="50" charset="0"/>
              </a:rPr>
              <a:t>For the first time, the Russians had to compete with other Europeans in Alaska </a:t>
            </a:r>
          </a:p>
          <a:p>
            <a:pPr marL="285750" indent="-228600">
              <a:lnSpc>
                <a:spcPct val="90000"/>
              </a:lnSpc>
              <a:spcAft>
                <a:spcPts val="600"/>
              </a:spcAft>
              <a:buFont typeface="Arial" panose="020B0604020202020204" pitchFamily="34" charset="0"/>
              <a:buChar char="•"/>
            </a:pPr>
            <a:r>
              <a:rPr lang="en-US" dirty="0">
                <a:solidFill>
                  <a:schemeClr val="bg1"/>
                </a:solidFill>
                <a:latin typeface="NPSRawlinsonOT" panose="02000505070000020003" pitchFamily="50" charset="0"/>
              </a:rPr>
              <a:t>In response, the Russians increase their efforts to claim land and build permanent colonies </a:t>
            </a:r>
          </a:p>
          <a:p>
            <a:pPr marL="285750" indent="-228600">
              <a:lnSpc>
                <a:spcPct val="90000"/>
              </a:lnSpc>
              <a:spcAft>
                <a:spcPts val="600"/>
              </a:spcAft>
              <a:buFont typeface="Arial" panose="020B0604020202020204" pitchFamily="34" charset="0"/>
              <a:buChar char="•"/>
            </a:pPr>
            <a:r>
              <a:rPr lang="en-US" dirty="0">
                <a:solidFill>
                  <a:schemeClr val="bg1"/>
                </a:solidFill>
                <a:latin typeface="NPSRawlinsonOT" panose="02000505070000020003" pitchFamily="50" charset="0"/>
              </a:rPr>
              <a:t>In 1799, the Russian Tsar established the Russian American Company to increase cooperation among Russian trading efforts</a:t>
            </a:r>
          </a:p>
          <a:p>
            <a:pPr indent="-228600">
              <a:lnSpc>
                <a:spcPct val="90000"/>
              </a:lnSpc>
              <a:spcAft>
                <a:spcPts val="600"/>
              </a:spcAft>
              <a:buFont typeface="Arial" panose="020B0604020202020204" pitchFamily="34" charset="0"/>
              <a:buChar char="•"/>
            </a:pPr>
            <a:endParaRPr lang="en-US" sz="800" dirty="0"/>
          </a:p>
        </p:txBody>
      </p:sp>
      <p:sp>
        <p:nvSpPr>
          <p:cNvPr id="9" name="TextBox 8" hidden="1">
            <a:extLst>
              <a:ext uri="{FF2B5EF4-FFF2-40B4-BE49-F238E27FC236}">
                <a16:creationId xmlns:a16="http://schemas.microsoft.com/office/drawing/2014/main" id="{FE5F4778-CE00-4F06-BFCA-877E93B82024}"/>
              </a:ext>
            </a:extLst>
          </p:cNvPr>
          <p:cNvSpPr txBox="1"/>
          <p:nvPr/>
        </p:nvSpPr>
        <p:spPr>
          <a:xfrm>
            <a:off x="425409" y="973290"/>
            <a:ext cx="8934450" cy="1200329"/>
          </a:xfrm>
          <a:prstGeom prst="rect">
            <a:avLst/>
          </a:prstGeom>
          <a:noFill/>
        </p:spPr>
        <p:txBody>
          <a:bodyPr wrap="square" rtlCol="0">
            <a:spAutoFit/>
          </a:bodyPr>
          <a:lstStyle/>
          <a:p>
            <a:pPr algn="ctr"/>
            <a:r>
              <a:rPr lang="en-US" sz="7200" dirty="0">
                <a:solidFill>
                  <a:schemeClr val="bg1"/>
                </a:solidFill>
                <a:latin typeface="NPSRawlinsonOT" panose="02000505070000020003" pitchFamily="50" charset="0"/>
              </a:rPr>
              <a:t>Settling in Alaska</a:t>
            </a:r>
          </a:p>
        </p:txBody>
      </p:sp>
    </p:spTree>
    <p:extLst>
      <p:ext uri="{BB962C8B-B14F-4D97-AF65-F5344CB8AC3E}">
        <p14:creationId xmlns:p14="http://schemas.microsoft.com/office/powerpoint/2010/main" val="362317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fade">
                                      <p:cBhvr>
                                        <p:cTn id="23" dur="500"/>
                                        <p:tgtEl>
                                          <p:spTgt spid="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500"/>
                                        <p:tgtEl>
                                          <p:spTgt spid="8">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nature, shore&#10;&#10;Description automatically generated">
            <a:extLst>
              <a:ext uri="{FF2B5EF4-FFF2-40B4-BE49-F238E27FC236}">
                <a16:creationId xmlns:a16="http://schemas.microsoft.com/office/drawing/2014/main" id="{36AB3740-444E-4F39-99CD-06E41B85EC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4550" cy="6858000"/>
          </a:xfrm>
        </p:spPr>
      </p:pic>
      <p:pic>
        <p:nvPicPr>
          <p:cNvPr id="12" name="Picture 11" descr="A picture containing text, water, nature, outdoor&#10;&#10;Description automatically generated">
            <a:extLst>
              <a:ext uri="{FF2B5EF4-FFF2-40B4-BE49-F238E27FC236}">
                <a16:creationId xmlns:a16="http://schemas.microsoft.com/office/drawing/2014/main" id="{D4B56E57-407D-4368-B768-EFA503317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 y="0"/>
            <a:ext cx="12194550" cy="6858000"/>
          </a:xfrm>
          <a:prstGeom prst="rect">
            <a:avLst/>
          </a:prstGeom>
        </p:spPr>
      </p:pic>
      <p:sp>
        <p:nvSpPr>
          <p:cNvPr id="6" name="Rectangle 4">
            <a:extLst>
              <a:ext uri="{FF2B5EF4-FFF2-40B4-BE49-F238E27FC236}">
                <a16:creationId xmlns:a16="http://schemas.microsoft.com/office/drawing/2014/main" id="{FCC12F7C-582B-4E6D-9883-A2A57403E982}"/>
              </a:ext>
            </a:extLst>
          </p:cNvPr>
          <p:cNvSpPr/>
          <p:nvPr/>
        </p:nvSpPr>
        <p:spPr>
          <a:xfrm rot="10800000">
            <a:off x="802431" y="193564"/>
            <a:ext cx="11391797" cy="1751925"/>
          </a:xfrm>
          <a:custGeom>
            <a:avLst/>
            <a:gdLst>
              <a:gd name="connsiteX0" fmla="*/ 0 w 9097108"/>
              <a:gd name="connsiteY0" fmla="*/ 0 h 2930769"/>
              <a:gd name="connsiteX1" fmla="*/ 9097108 w 9097108"/>
              <a:gd name="connsiteY1" fmla="*/ 0 h 2930769"/>
              <a:gd name="connsiteX2" fmla="*/ 9097108 w 9097108"/>
              <a:gd name="connsiteY2" fmla="*/ 2930769 h 2930769"/>
              <a:gd name="connsiteX3" fmla="*/ 0 w 9097108"/>
              <a:gd name="connsiteY3" fmla="*/ 2930769 h 2930769"/>
              <a:gd name="connsiteX4" fmla="*/ 0 w 9097108"/>
              <a:gd name="connsiteY4" fmla="*/ 0 h 2930769"/>
              <a:gd name="connsiteX0" fmla="*/ 0 w 9097108"/>
              <a:gd name="connsiteY0" fmla="*/ 19050 h 2949819"/>
              <a:gd name="connsiteX1" fmla="*/ 6858733 w 9097108"/>
              <a:gd name="connsiteY1" fmla="*/ 0 h 2949819"/>
              <a:gd name="connsiteX2" fmla="*/ 9097108 w 9097108"/>
              <a:gd name="connsiteY2" fmla="*/ 2949819 h 2949819"/>
              <a:gd name="connsiteX3" fmla="*/ 0 w 9097108"/>
              <a:gd name="connsiteY3" fmla="*/ 2949819 h 2949819"/>
              <a:gd name="connsiteX4" fmla="*/ 0 w 9097108"/>
              <a:gd name="connsiteY4" fmla="*/ 19050 h 2949819"/>
              <a:gd name="connsiteX0" fmla="*/ 0 w 9097108"/>
              <a:gd name="connsiteY0" fmla="*/ 0 h 2930769"/>
              <a:gd name="connsiteX1" fmla="*/ 6849208 w 9097108"/>
              <a:gd name="connsiteY1" fmla="*/ 19050 h 2930769"/>
              <a:gd name="connsiteX2" fmla="*/ 9097108 w 9097108"/>
              <a:gd name="connsiteY2" fmla="*/ 2930769 h 2930769"/>
              <a:gd name="connsiteX3" fmla="*/ 0 w 9097108"/>
              <a:gd name="connsiteY3" fmla="*/ 2930769 h 2930769"/>
              <a:gd name="connsiteX4" fmla="*/ 0 w 9097108"/>
              <a:gd name="connsiteY4" fmla="*/ 0 h 2930769"/>
              <a:gd name="connsiteX0" fmla="*/ 0 w 9097108"/>
              <a:gd name="connsiteY0" fmla="*/ 0 h 2930769"/>
              <a:gd name="connsiteX1" fmla="*/ 8239858 w 9097108"/>
              <a:gd name="connsiteY1" fmla="*/ 19050 h 2930769"/>
              <a:gd name="connsiteX2" fmla="*/ 9097108 w 9097108"/>
              <a:gd name="connsiteY2" fmla="*/ 2930769 h 2930769"/>
              <a:gd name="connsiteX3" fmla="*/ 0 w 9097108"/>
              <a:gd name="connsiteY3" fmla="*/ 2930769 h 2930769"/>
              <a:gd name="connsiteX4" fmla="*/ 0 w 9097108"/>
              <a:gd name="connsiteY4" fmla="*/ 0 h 2930769"/>
              <a:gd name="connsiteX0" fmla="*/ 0 w 9768831"/>
              <a:gd name="connsiteY0" fmla="*/ 0 h 2930769"/>
              <a:gd name="connsiteX1" fmla="*/ 9768831 w 9768831"/>
              <a:gd name="connsiteY1" fmla="*/ 19050 h 2930769"/>
              <a:gd name="connsiteX2" fmla="*/ 9097108 w 9768831"/>
              <a:gd name="connsiteY2" fmla="*/ 2930769 h 2930769"/>
              <a:gd name="connsiteX3" fmla="*/ 0 w 9768831"/>
              <a:gd name="connsiteY3" fmla="*/ 2930769 h 2930769"/>
              <a:gd name="connsiteX4" fmla="*/ 0 w 9768831"/>
              <a:gd name="connsiteY4" fmla="*/ 0 h 2930769"/>
              <a:gd name="connsiteX0" fmla="*/ 0 w 9768831"/>
              <a:gd name="connsiteY0" fmla="*/ 0 h 2930769"/>
              <a:gd name="connsiteX1" fmla="*/ 9768831 w 9768831"/>
              <a:gd name="connsiteY1" fmla="*/ 19050 h 2930769"/>
              <a:gd name="connsiteX2" fmla="*/ 8393944 w 9768831"/>
              <a:gd name="connsiteY2" fmla="*/ 2930769 h 2930769"/>
              <a:gd name="connsiteX3" fmla="*/ 0 w 9768831"/>
              <a:gd name="connsiteY3" fmla="*/ 2930769 h 2930769"/>
              <a:gd name="connsiteX4" fmla="*/ 0 w 9768831"/>
              <a:gd name="connsiteY4" fmla="*/ 0 h 293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8831" h="2930769">
                <a:moveTo>
                  <a:pt x="0" y="0"/>
                </a:moveTo>
                <a:lnTo>
                  <a:pt x="9768831" y="19050"/>
                </a:lnTo>
                <a:lnTo>
                  <a:pt x="8393944" y="2930769"/>
                </a:lnTo>
                <a:lnTo>
                  <a:pt x="0" y="2930769"/>
                </a:lnTo>
                <a:lnTo>
                  <a:pt x="0" y="0"/>
                </a:lnTo>
                <a:close/>
              </a:path>
            </a:pathLst>
          </a:cu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D5A642D-A05C-43AD-AA5D-C19A3DFF7DDE}"/>
              </a:ext>
            </a:extLst>
          </p:cNvPr>
          <p:cNvSpPr/>
          <p:nvPr/>
        </p:nvSpPr>
        <p:spPr>
          <a:xfrm>
            <a:off x="2256094" y="561694"/>
            <a:ext cx="9862456" cy="1015663"/>
          </a:xfrm>
          <a:prstGeom prst="rect">
            <a:avLst/>
          </a:prstGeom>
        </p:spPr>
        <p:txBody>
          <a:bodyPr wrap="square">
            <a:spAutoFit/>
          </a:bodyPr>
          <a:lstStyle/>
          <a:p>
            <a:pPr algn="ctr"/>
            <a:r>
              <a:rPr lang="en-US" sz="6000" dirty="0">
                <a:solidFill>
                  <a:schemeClr val="bg1"/>
                </a:solidFill>
                <a:latin typeface="NPSRawlinsonOT" panose="02000505070000020003" pitchFamily="50" charset="0"/>
              </a:rPr>
              <a:t>Settling on Tlingit Land</a:t>
            </a:r>
          </a:p>
        </p:txBody>
      </p:sp>
      <p:sp>
        <p:nvSpPr>
          <p:cNvPr id="8" name="Rectangle 7">
            <a:extLst>
              <a:ext uri="{FF2B5EF4-FFF2-40B4-BE49-F238E27FC236}">
                <a16:creationId xmlns:a16="http://schemas.microsoft.com/office/drawing/2014/main" id="{A920C8DC-319A-4622-97EB-1B9DC1CA9F8F}"/>
              </a:ext>
            </a:extLst>
          </p:cNvPr>
          <p:cNvSpPr/>
          <p:nvPr/>
        </p:nvSpPr>
        <p:spPr>
          <a:xfrm>
            <a:off x="2258008" y="208394"/>
            <a:ext cx="9933991" cy="369332"/>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latin typeface="NPSRawlinsonOT" panose="02000505070000020003" pitchFamily="50" charset="0"/>
              </a:rPr>
              <a:t>Among the locations the Russians wished to build a colony was right here on </a:t>
            </a:r>
            <a:r>
              <a:rPr lang="en-US" i="1" dirty="0">
                <a:solidFill>
                  <a:schemeClr val="bg1"/>
                </a:solidFill>
                <a:latin typeface="NPSRawlinsonOT" panose="02000505070000020003" pitchFamily="50" charset="0"/>
              </a:rPr>
              <a:t>Shee. </a:t>
            </a:r>
            <a:endParaRPr lang="en-US" dirty="0">
              <a:solidFill>
                <a:schemeClr val="bg1"/>
              </a:solidFill>
              <a:latin typeface="NPSRawlinsonOT" panose="02000505070000020003" pitchFamily="50" charset="0"/>
            </a:endParaRPr>
          </a:p>
        </p:txBody>
      </p:sp>
      <p:sp>
        <p:nvSpPr>
          <p:cNvPr id="9" name="Rectangle 8">
            <a:extLst>
              <a:ext uri="{FF2B5EF4-FFF2-40B4-BE49-F238E27FC236}">
                <a16:creationId xmlns:a16="http://schemas.microsoft.com/office/drawing/2014/main" id="{CDFF9DAF-C64D-45F6-B6DD-E0964D134C91}"/>
              </a:ext>
            </a:extLst>
          </p:cNvPr>
          <p:cNvSpPr/>
          <p:nvPr/>
        </p:nvSpPr>
        <p:spPr>
          <a:xfrm>
            <a:off x="1940767" y="652828"/>
            <a:ext cx="10251232" cy="646331"/>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latin typeface="NPSRawlinsonOT" panose="02000505070000020003" pitchFamily="50" charset="0"/>
              </a:rPr>
              <a:t>The Tlingit had lived in this area for thousands of years, and were not eager to have the Russians and their Alaskan native workers settled nearby</a:t>
            </a:r>
          </a:p>
        </p:txBody>
      </p:sp>
      <p:sp>
        <p:nvSpPr>
          <p:cNvPr id="10" name="Rectangle 9">
            <a:extLst>
              <a:ext uri="{FF2B5EF4-FFF2-40B4-BE49-F238E27FC236}">
                <a16:creationId xmlns:a16="http://schemas.microsoft.com/office/drawing/2014/main" id="{D57125FC-9BAA-40DB-A259-930871CE224E}"/>
              </a:ext>
            </a:extLst>
          </p:cNvPr>
          <p:cNvSpPr/>
          <p:nvPr/>
        </p:nvSpPr>
        <p:spPr>
          <a:xfrm>
            <a:off x="1483567" y="1299159"/>
            <a:ext cx="10708432" cy="646331"/>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latin typeface="NPSRawlinsonOT" panose="02000505070000020003" pitchFamily="50" charset="0"/>
              </a:rPr>
              <a:t>After much negotiation, the Russians were eventually granted a site roughly 7 miles down the shore from </a:t>
            </a:r>
            <a:r>
              <a:rPr lang="en-US" i="1" dirty="0">
                <a:solidFill>
                  <a:schemeClr val="bg1"/>
                </a:solidFill>
                <a:latin typeface="NPSRawlinsonOT" panose="02000505070000020003" pitchFamily="50" charset="0"/>
              </a:rPr>
              <a:t>Shee Atika</a:t>
            </a:r>
            <a:r>
              <a:rPr lang="en-US" dirty="0">
                <a:solidFill>
                  <a:schemeClr val="bg1"/>
                </a:solidFill>
                <a:latin typeface="NPSRawlinsonOT" panose="02000505070000020003" pitchFamily="50" charset="0"/>
              </a:rPr>
              <a:t>, where in 1799 they constructed a fur-trading outpost called Saint Michael’s Redoubt</a:t>
            </a:r>
          </a:p>
        </p:txBody>
      </p:sp>
    </p:spTree>
    <p:extLst>
      <p:ext uri="{BB962C8B-B14F-4D97-AF65-F5344CB8AC3E}">
        <p14:creationId xmlns:p14="http://schemas.microsoft.com/office/powerpoint/2010/main" val="362965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42" presetClass="path" presetSubtype="0" accel="50000" decel="50000" fill="hold" grpId="0" nodeType="withEffect">
                                  <p:stCondLst>
                                    <p:cond delay="0"/>
                                  </p:stCondLst>
                                  <p:childTnLst>
                                    <p:animMotion origin="layout" path="M -2.70833E-6 1.48148E-6 L -0.00013 0.6787 " pathEditMode="relative" rAng="0" ptsTypes="AA">
                                      <p:cBhvr>
                                        <p:cTn id="22" dur="2000" fill="hold"/>
                                        <p:tgtEl>
                                          <p:spTgt spid="6"/>
                                        </p:tgtEl>
                                        <p:attrNameLst>
                                          <p:attrName>ppt_x</p:attrName>
                                          <p:attrName>ppt_y</p:attrName>
                                        </p:attrNameLst>
                                      </p:cBhvr>
                                      <p:rCtr x="-13" y="33935"/>
                                    </p:animMotion>
                                  </p:childTnLst>
                                </p:cTn>
                              </p:par>
                              <p:par>
                                <p:cTn id="23" presetID="42" presetClass="path" presetSubtype="0" accel="50000" decel="50000" fill="hold" grpId="0" nodeType="withEffect">
                                  <p:stCondLst>
                                    <p:cond delay="0"/>
                                  </p:stCondLst>
                                  <p:childTnLst>
                                    <p:animMotion origin="layout" path="M 1.875E-6 4.07407E-6 L 0.00065 0.68564 " pathEditMode="relative" rAng="0" ptsTypes="AA">
                                      <p:cBhvr>
                                        <p:cTn id="24" dur="2000" fill="hold"/>
                                        <p:tgtEl>
                                          <p:spTgt spid="8"/>
                                        </p:tgtEl>
                                        <p:attrNameLst>
                                          <p:attrName>ppt_x</p:attrName>
                                          <p:attrName>ppt_y</p:attrName>
                                        </p:attrNameLst>
                                      </p:cBhvr>
                                      <p:rCtr x="26" y="34282"/>
                                    </p:animMotion>
                                  </p:childTnLst>
                                </p:cTn>
                              </p:par>
                              <p:par>
                                <p:cTn id="25" presetID="42" presetClass="path" presetSubtype="0" accel="50000" decel="50000" fill="hold" grpId="0" nodeType="withEffect">
                                  <p:stCondLst>
                                    <p:cond delay="0"/>
                                  </p:stCondLst>
                                  <p:childTnLst>
                                    <p:animMotion origin="layout" path="M 2.70833E-6 3.7037E-7 L -0.00196 0.66852 " pathEditMode="relative" rAng="0" ptsTypes="AA">
                                      <p:cBhvr>
                                        <p:cTn id="26" dur="2000" fill="hold"/>
                                        <p:tgtEl>
                                          <p:spTgt spid="9"/>
                                        </p:tgtEl>
                                        <p:attrNameLst>
                                          <p:attrName>ppt_x</p:attrName>
                                          <p:attrName>ppt_y</p:attrName>
                                        </p:attrNameLst>
                                      </p:cBhvr>
                                      <p:rCtr x="-104" y="33426"/>
                                    </p:animMotion>
                                  </p:childTnLst>
                                </p:cTn>
                              </p:par>
                              <p:par>
                                <p:cTn id="27" presetID="10" presetClass="entr"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42" presetClass="path" presetSubtype="0" accel="50000" decel="50000" fill="hold" grpId="0" nodeType="withEffect">
                                  <p:stCondLst>
                                    <p:cond delay="0"/>
                                  </p:stCondLst>
                                  <p:childTnLst>
                                    <p:animMotion origin="layout" path="M 2.70833E-6 -4.07407E-6 L -0.00078 0.66829 " pathEditMode="relative" rAng="0" ptsTypes="AA">
                                      <p:cBhvr>
                                        <p:cTn id="31" dur="2000" fill="hold"/>
                                        <p:tgtEl>
                                          <p:spTgt spid="10"/>
                                        </p:tgtEl>
                                        <p:attrNameLst>
                                          <p:attrName>ppt_x</p:attrName>
                                          <p:attrName>ppt_y</p:attrName>
                                        </p:attrNameLst>
                                      </p:cBhvr>
                                      <p:rCtr x="-39" y="33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8" grpId="1"/>
      <p:bldP spid="9" grpId="0"/>
      <p:bldP spid="9" grpId="1"/>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A39079A0-1852-4D67-8279-AAF0AFED4C9E}"/>
              </a:ext>
            </a:extLst>
          </p:cNvPr>
          <p:cNvSpPr/>
          <p:nvPr/>
        </p:nvSpPr>
        <p:spPr>
          <a:xfrm>
            <a:off x="4120896" y="0"/>
            <a:ext cx="8071104" cy="6875813"/>
          </a:xfrm>
          <a:custGeom>
            <a:avLst/>
            <a:gdLst>
              <a:gd name="connsiteX0" fmla="*/ 3218213 w 6757060"/>
              <a:gd name="connsiteY0" fmla="*/ 0 h 6875813"/>
              <a:gd name="connsiteX1" fmla="*/ 6757060 w 6757060"/>
              <a:gd name="connsiteY1" fmla="*/ 0 h 6875813"/>
              <a:gd name="connsiteX2" fmla="*/ 6745184 w 6757060"/>
              <a:gd name="connsiteY2" fmla="*/ 6875813 h 6875813"/>
              <a:gd name="connsiteX3" fmla="*/ 0 w 6757060"/>
              <a:gd name="connsiteY3" fmla="*/ 6863938 h 6875813"/>
              <a:gd name="connsiteX4" fmla="*/ 3218213 w 6757060"/>
              <a:gd name="connsiteY4" fmla="*/ 0 h 6875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7060" h="6875813">
                <a:moveTo>
                  <a:pt x="3218213" y="0"/>
                </a:moveTo>
                <a:lnTo>
                  <a:pt x="6757060" y="0"/>
                </a:lnTo>
                <a:cubicBezTo>
                  <a:pt x="6753101" y="2291938"/>
                  <a:pt x="6749143" y="4583875"/>
                  <a:pt x="6745184" y="6875813"/>
                </a:cubicBezTo>
                <a:lnTo>
                  <a:pt x="0" y="6863938"/>
                </a:lnTo>
                <a:lnTo>
                  <a:pt x="3218213" y="0"/>
                </a:lnTo>
                <a:close/>
              </a:path>
            </a:pathLst>
          </a:cu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019CC017-7E02-4DB1-B917-B2F8BB4507A7}"/>
              </a:ext>
            </a:extLst>
          </p:cNvPr>
          <p:cNvSpPr/>
          <p:nvPr/>
        </p:nvSpPr>
        <p:spPr>
          <a:xfrm>
            <a:off x="0" y="-23567"/>
            <a:ext cx="8526483" cy="6881567"/>
          </a:xfrm>
          <a:custGeom>
            <a:avLst/>
            <a:gdLst>
              <a:gd name="connsiteX0" fmla="*/ 0 w 8031637"/>
              <a:gd name="connsiteY0" fmla="*/ 0 h 6881567"/>
              <a:gd name="connsiteX1" fmla="*/ 8031637 w 8031637"/>
              <a:gd name="connsiteY1" fmla="*/ 9427 h 6881567"/>
              <a:gd name="connsiteX2" fmla="*/ 5043340 w 8031637"/>
              <a:gd name="connsiteY2" fmla="*/ 6881567 h 6881567"/>
              <a:gd name="connsiteX3" fmla="*/ 9427 w 8031637"/>
              <a:gd name="connsiteY3" fmla="*/ 6881567 h 6881567"/>
              <a:gd name="connsiteX4" fmla="*/ 0 w 8031637"/>
              <a:gd name="connsiteY4" fmla="*/ 0 h 6881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1637" h="6881567">
                <a:moveTo>
                  <a:pt x="0" y="0"/>
                </a:moveTo>
                <a:lnTo>
                  <a:pt x="8031637" y="9427"/>
                </a:lnTo>
                <a:lnTo>
                  <a:pt x="5043340" y="6881567"/>
                </a:lnTo>
                <a:lnTo>
                  <a:pt x="9427" y="6881567"/>
                </a:lnTo>
                <a:cubicBezTo>
                  <a:pt x="6285" y="4590854"/>
                  <a:pt x="3142" y="2300140"/>
                  <a:pt x="0" y="0"/>
                </a:cubicBezTo>
                <a:close/>
              </a:path>
            </a:pathLst>
          </a:cu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B0CD01A-E116-4A65-BC03-2F0661B01BF9}"/>
              </a:ext>
            </a:extLst>
          </p:cNvPr>
          <p:cNvSpPr txBox="1"/>
          <p:nvPr/>
        </p:nvSpPr>
        <p:spPr>
          <a:xfrm>
            <a:off x="-734919" y="3099894"/>
            <a:ext cx="7545468" cy="646331"/>
          </a:xfrm>
          <a:prstGeom prst="rect">
            <a:avLst/>
          </a:prstGeom>
          <a:noFill/>
        </p:spPr>
        <p:txBody>
          <a:bodyPr wrap="square" rtlCol="0">
            <a:spAutoFit/>
          </a:bodyPr>
          <a:lstStyle/>
          <a:p>
            <a:pPr algn="ctr"/>
            <a:r>
              <a:rPr lang="en-US" sz="3600" dirty="0">
                <a:solidFill>
                  <a:schemeClr val="bg1"/>
                </a:solidFill>
                <a:latin typeface="NPSRawlinsonOT" panose="02000505070000020003" pitchFamily="50" charset="0"/>
              </a:rPr>
              <a:t>The Battle of 1802</a:t>
            </a:r>
          </a:p>
        </p:txBody>
      </p:sp>
      <p:sp>
        <p:nvSpPr>
          <p:cNvPr id="16" name="TextBox 15">
            <a:extLst>
              <a:ext uri="{FF2B5EF4-FFF2-40B4-BE49-F238E27FC236}">
                <a16:creationId xmlns:a16="http://schemas.microsoft.com/office/drawing/2014/main" id="{7E98CBC6-4F16-4058-8130-DD8F88CEFE97}"/>
              </a:ext>
            </a:extLst>
          </p:cNvPr>
          <p:cNvSpPr txBox="1"/>
          <p:nvPr/>
        </p:nvSpPr>
        <p:spPr>
          <a:xfrm>
            <a:off x="7917" y="757409"/>
            <a:ext cx="7545468" cy="1877437"/>
          </a:xfrm>
          <a:prstGeom prst="rect">
            <a:avLst/>
          </a:prstGeom>
          <a:noFill/>
        </p:spPr>
        <p:txBody>
          <a:bodyPr wrap="square" rtlCol="0">
            <a:spAutoFit/>
          </a:bodyPr>
          <a:lstStyle/>
          <a:p>
            <a:pPr marL="285750" indent="-285750">
              <a:lnSpc>
                <a:spcPct val="90000"/>
              </a:lnSpc>
              <a:spcAft>
                <a:spcPts val="600"/>
              </a:spcAft>
              <a:buFont typeface="Arial" panose="020B0604020202020204" pitchFamily="34" charset="0"/>
              <a:buChar char="•"/>
            </a:pPr>
            <a:r>
              <a:rPr lang="en-US" sz="3200" dirty="0">
                <a:solidFill>
                  <a:schemeClr val="bg1"/>
                </a:solidFill>
                <a:latin typeface="NPSRawlinsonOT" panose="02000505070000020003" pitchFamily="50" charset="0"/>
              </a:rPr>
              <a:t>The period between 1799 and 1802 was not a peaceful time for the Russians, their Alaskan native workers, and the Tlingit. </a:t>
            </a:r>
          </a:p>
        </p:txBody>
      </p:sp>
      <p:sp>
        <p:nvSpPr>
          <p:cNvPr id="17" name="TextBox 16">
            <a:extLst>
              <a:ext uri="{FF2B5EF4-FFF2-40B4-BE49-F238E27FC236}">
                <a16:creationId xmlns:a16="http://schemas.microsoft.com/office/drawing/2014/main" id="{74FA3256-15B6-4D6B-9274-A9E89251394A}"/>
              </a:ext>
            </a:extLst>
          </p:cNvPr>
          <p:cNvSpPr txBox="1"/>
          <p:nvPr/>
        </p:nvSpPr>
        <p:spPr>
          <a:xfrm>
            <a:off x="7917" y="4697052"/>
            <a:ext cx="6020306"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latin typeface="NPSRawlinsonOT" panose="02000505070000020003" pitchFamily="50" charset="0"/>
              </a:rPr>
              <a:t>In response to this event, the Tlingit of </a:t>
            </a:r>
            <a:r>
              <a:rPr lang="en-US" sz="3200" i="1" dirty="0">
                <a:solidFill>
                  <a:schemeClr val="bg1"/>
                </a:solidFill>
                <a:latin typeface="NPSRawlinsonOT" panose="02000505070000020003" pitchFamily="50" charset="0"/>
              </a:rPr>
              <a:t>Shee</a:t>
            </a:r>
            <a:r>
              <a:rPr lang="en-US" sz="3200" dirty="0">
                <a:solidFill>
                  <a:schemeClr val="bg1"/>
                </a:solidFill>
                <a:latin typeface="NPSRawlinsonOT" panose="02000505070000020003" pitchFamily="50" charset="0"/>
              </a:rPr>
              <a:t> gathered their allies from across South-east Alaska and retaliated</a:t>
            </a:r>
          </a:p>
        </p:txBody>
      </p:sp>
      <p:sp>
        <p:nvSpPr>
          <p:cNvPr id="24" name="TextBox 23">
            <a:extLst>
              <a:ext uri="{FF2B5EF4-FFF2-40B4-BE49-F238E27FC236}">
                <a16:creationId xmlns:a16="http://schemas.microsoft.com/office/drawing/2014/main" id="{F7D597BE-26D1-4045-89BB-6BF9CB277D2F}"/>
              </a:ext>
            </a:extLst>
          </p:cNvPr>
          <p:cNvSpPr txBox="1"/>
          <p:nvPr/>
        </p:nvSpPr>
        <p:spPr>
          <a:xfrm>
            <a:off x="-7917" y="3212528"/>
            <a:ext cx="7192853" cy="760264"/>
          </a:xfrm>
          <a:prstGeom prst="rect">
            <a:avLst/>
          </a:prstGeom>
        </p:spPr>
        <p:txBody>
          <a:bodyPr vert="horz" lIns="91440" tIns="45720" rIns="91440" bIns="45720" rtlCol="0" anchor="ctr">
            <a:noAutofit/>
          </a:bodyPr>
          <a:lstStyle/>
          <a:p>
            <a:pPr marL="285750" indent="-285750">
              <a:lnSpc>
                <a:spcPct val="90000"/>
              </a:lnSpc>
              <a:spcAft>
                <a:spcPts val="600"/>
              </a:spcAft>
              <a:buFont typeface="Arial" panose="020B0604020202020204" pitchFamily="34" charset="0"/>
              <a:buChar char="•"/>
            </a:pPr>
            <a:r>
              <a:rPr lang="en-US" sz="3200" dirty="0">
                <a:solidFill>
                  <a:schemeClr val="bg1"/>
                </a:solidFill>
                <a:latin typeface="NPSRawlinsonOT" panose="02000505070000020003" pitchFamily="50" charset="0"/>
              </a:rPr>
              <a:t>This outrage led to violence in 1802, after an event described in Tlingit Oral History</a:t>
            </a:r>
          </a:p>
        </p:txBody>
      </p:sp>
      <p:sp>
        <p:nvSpPr>
          <p:cNvPr id="8" name="Freeform: Shape 7">
            <a:extLst>
              <a:ext uri="{FF2B5EF4-FFF2-40B4-BE49-F238E27FC236}">
                <a16:creationId xmlns:a16="http://schemas.microsoft.com/office/drawing/2014/main" id="{CB814FF2-F217-4018-82CD-9B0A448667F0}"/>
              </a:ext>
            </a:extLst>
          </p:cNvPr>
          <p:cNvSpPr/>
          <p:nvPr/>
        </p:nvSpPr>
        <p:spPr>
          <a:xfrm>
            <a:off x="5435479" y="0"/>
            <a:ext cx="6748604" cy="6875813"/>
          </a:xfrm>
          <a:custGeom>
            <a:avLst/>
            <a:gdLst>
              <a:gd name="connsiteX0" fmla="*/ 3218213 w 6757060"/>
              <a:gd name="connsiteY0" fmla="*/ 0 h 6875813"/>
              <a:gd name="connsiteX1" fmla="*/ 6757060 w 6757060"/>
              <a:gd name="connsiteY1" fmla="*/ 0 h 6875813"/>
              <a:gd name="connsiteX2" fmla="*/ 6745184 w 6757060"/>
              <a:gd name="connsiteY2" fmla="*/ 6875813 h 6875813"/>
              <a:gd name="connsiteX3" fmla="*/ 0 w 6757060"/>
              <a:gd name="connsiteY3" fmla="*/ 6863938 h 6875813"/>
              <a:gd name="connsiteX4" fmla="*/ 3218213 w 6757060"/>
              <a:gd name="connsiteY4" fmla="*/ 0 h 6875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7060" h="6875813">
                <a:moveTo>
                  <a:pt x="3218213" y="0"/>
                </a:moveTo>
                <a:lnTo>
                  <a:pt x="6757060" y="0"/>
                </a:lnTo>
                <a:cubicBezTo>
                  <a:pt x="6753101" y="2291938"/>
                  <a:pt x="6749143" y="4583875"/>
                  <a:pt x="6745184" y="6875813"/>
                </a:cubicBezTo>
                <a:lnTo>
                  <a:pt x="0" y="6863938"/>
                </a:lnTo>
                <a:lnTo>
                  <a:pt x="3218213" y="0"/>
                </a:lnTo>
                <a:close/>
              </a:path>
            </a:pathLst>
          </a:custGeom>
          <a:blipFill dpi="0" rotWithShape="1">
            <a:blip r:embed="rId4">
              <a:extLst>
                <a:ext uri="{28A0092B-C50C-407E-A947-70E740481C1C}">
                  <a14:useLocalDpi xmlns:a14="http://schemas.microsoft.com/office/drawing/2010/main" val="0"/>
                </a:ext>
              </a:extLst>
            </a:blip>
            <a:srcRect/>
            <a:stretch>
              <a:fillRect l="741" r="-19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iagonal Stripe 10">
            <a:extLst>
              <a:ext uri="{FF2B5EF4-FFF2-40B4-BE49-F238E27FC236}">
                <a16:creationId xmlns:a16="http://schemas.microsoft.com/office/drawing/2014/main" id="{606B0EB9-33F4-4F05-AB4B-9154DDFA3BFF}"/>
              </a:ext>
            </a:extLst>
          </p:cNvPr>
          <p:cNvSpPr/>
          <p:nvPr/>
        </p:nvSpPr>
        <p:spPr>
          <a:xfrm rot="360407">
            <a:off x="5276083" y="-381000"/>
            <a:ext cx="3068932" cy="8737787"/>
          </a:xfrm>
          <a:prstGeom prst="diagStripe">
            <a:avLst>
              <a:gd name="adj" fmla="val 9497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73642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0.00404 0.01436 L 0.08268 -0.43703 " pathEditMode="relative" rAng="0" ptsTypes="AA">
                                      <p:cBhvr>
                                        <p:cTn id="6" dur="2000" fill="hold"/>
                                        <p:tgtEl>
                                          <p:spTgt spid="12"/>
                                        </p:tgtEl>
                                        <p:attrNameLst>
                                          <p:attrName>ppt_x</p:attrName>
                                          <p:attrName>ppt_y</p:attrName>
                                        </p:attrNameLst>
                                      </p:cBhvr>
                                      <p:rCtr x="4336" y="-22569"/>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2" grpId="1"/>
      <p:bldP spid="16" grpId="0"/>
      <p:bldP spid="17" grpId="0"/>
      <p:bldP spid="24" grpId="0"/>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6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73AEC8-8A82-4BBE-9802-05B6950BDAC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497" t="9091" r="16933"/>
          <a:stretch/>
        </p:blipFill>
        <p:spPr>
          <a:xfrm>
            <a:off x="19" y="-23300"/>
            <a:ext cx="5852319" cy="5144276"/>
          </a:xfrm>
          <a:custGeom>
            <a:avLst/>
            <a:gdLst/>
            <a:ahLst/>
            <a:cxnLst/>
            <a:rect l="l" t="t" r="r" b="b"/>
            <a:pathLst>
              <a:path w="5836558" h="5130414">
                <a:moveTo>
                  <a:pt x="0" y="0"/>
                </a:moveTo>
                <a:lnTo>
                  <a:pt x="3460503" y="0"/>
                </a:lnTo>
                <a:lnTo>
                  <a:pt x="5836558" y="5130414"/>
                </a:lnTo>
                <a:lnTo>
                  <a:pt x="0" y="5130414"/>
                </a:lnTo>
                <a:close/>
              </a:path>
            </a:pathLst>
          </a:custGeom>
          <a:ln>
            <a:noFill/>
          </a:ln>
        </p:spPr>
      </p:pic>
      <p:sp>
        <p:nvSpPr>
          <p:cNvPr id="8" name="TextBox 7">
            <a:extLst>
              <a:ext uri="{FF2B5EF4-FFF2-40B4-BE49-F238E27FC236}">
                <a16:creationId xmlns:a16="http://schemas.microsoft.com/office/drawing/2014/main" id="{63350D84-7FD6-4D51-9E12-5A50FD670EAC}"/>
              </a:ext>
            </a:extLst>
          </p:cNvPr>
          <p:cNvSpPr txBox="1"/>
          <p:nvPr/>
        </p:nvSpPr>
        <p:spPr>
          <a:xfrm>
            <a:off x="6670682" y="2270775"/>
            <a:ext cx="3655573" cy="58105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dirty="0">
                <a:latin typeface="NPSRawlinsonOT" panose="02000505070000020003" pitchFamily="50" charset="0"/>
                <a:ea typeface="+mj-ea"/>
                <a:cs typeface="+mj-cs"/>
              </a:rPr>
              <a:t>Preparing for Conflict</a:t>
            </a:r>
          </a:p>
        </p:txBody>
      </p:sp>
      <p:sp>
        <p:nvSpPr>
          <p:cNvPr id="13" name="Freeform: Shape 12">
            <a:extLst>
              <a:ext uri="{FF2B5EF4-FFF2-40B4-BE49-F238E27FC236}">
                <a16:creationId xmlns:a16="http://schemas.microsoft.com/office/drawing/2014/main" id="{49FC0429-1777-4051-AFA1-A3E8593C0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108152" y="5292510"/>
            <a:ext cx="6083848" cy="1565491"/>
          </a:xfrm>
          <a:custGeom>
            <a:avLst/>
            <a:gdLst>
              <a:gd name="connsiteX0" fmla="*/ 0 w 6083848"/>
              <a:gd name="connsiteY0" fmla="*/ 1565491 h 1565491"/>
              <a:gd name="connsiteX1" fmla="*/ 6083848 w 6083848"/>
              <a:gd name="connsiteY1" fmla="*/ 1565491 h 1565491"/>
              <a:gd name="connsiteX2" fmla="*/ 6083848 w 6083848"/>
              <a:gd name="connsiteY2" fmla="*/ 0 h 1565491"/>
              <a:gd name="connsiteX3" fmla="*/ 1692132 w 6083848"/>
              <a:gd name="connsiteY3" fmla="*/ 0 h 1565491"/>
              <a:gd name="connsiteX4" fmla="*/ 1186806 w 6083848"/>
              <a:gd name="connsiteY4" fmla="*/ 0 h 1565491"/>
              <a:gd name="connsiteX5" fmla="*/ 1186070 w 6083848"/>
              <a:gd name="connsiteY5" fmla="*/ 1591 h 1565491"/>
              <a:gd name="connsiteX6" fmla="*/ 724290 w 6083848"/>
              <a:gd name="connsiteY6" fmla="*/ 1591 h 156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848" h="1565491">
                <a:moveTo>
                  <a:pt x="0" y="1565491"/>
                </a:moveTo>
                <a:lnTo>
                  <a:pt x="6083848" y="1565491"/>
                </a:lnTo>
                <a:lnTo>
                  <a:pt x="6083848" y="0"/>
                </a:lnTo>
                <a:lnTo>
                  <a:pt x="1692132" y="0"/>
                </a:lnTo>
                <a:lnTo>
                  <a:pt x="1186806" y="0"/>
                </a:lnTo>
                <a:lnTo>
                  <a:pt x="1186070" y="1591"/>
                </a:lnTo>
                <a:lnTo>
                  <a:pt x="724290" y="159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38D3B1B8-B04F-487E-87AF-E6DDAAFBF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5292509"/>
            <a:ext cx="6670682" cy="1565491"/>
          </a:xfrm>
          <a:custGeom>
            <a:avLst/>
            <a:gdLst>
              <a:gd name="connsiteX0" fmla="*/ 0 w 6670682"/>
              <a:gd name="connsiteY0" fmla="*/ 1565491 h 1565491"/>
              <a:gd name="connsiteX1" fmla="*/ 526312 w 6670682"/>
              <a:gd name="connsiteY1" fmla="*/ 1565491 h 1565491"/>
              <a:gd name="connsiteX2" fmla="*/ 5419344 w 6670682"/>
              <a:gd name="connsiteY2" fmla="*/ 1565491 h 1565491"/>
              <a:gd name="connsiteX3" fmla="*/ 5945656 w 6670682"/>
              <a:gd name="connsiteY3" fmla="*/ 1565491 h 1565491"/>
              <a:gd name="connsiteX4" fmla="*/ 6670682 w 6670682"/>
              <a:gd name="connsiteY4" fmla="*/ 0 h 1565491"/>
              <a:gd name="connsiteX5" fmla="*/ 6144370 w 6670682"/>
              <a:gd name="connsiteY5" fmla="*/ 0 h 1565491"/>
              <a:gd name="connsiteX6" fmla="*/ 526312 w 6670682"/>
              <a:gd name="connsiteY6" fmla="*/ 0 h 1565491"/>
              <a:gd name="connsiteX7" fmla="*/ 0 w 6670682"/>
              <a:gd name="connsiteY7" fmla="*/ 0 h 156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0682" h="1565491">
                <a:moveTo>
                  <a:pt x="0" y="1565491"/>
                </a:moveTo>
                <a:lnTo>
                  <a:pt x="526312" y="1565491"/>
                </a:lnTo>
                <a:lnTo>
                  <a:pt x="5419344" y="1565491"/>
                </a:lnTo>
                <a:lnTo>
                  <a:pt x="5945656" y="1565491"/>
                </a:lnTo>
                <a:lnTo>
                  <a:pt x="6670682" y="0"/>
                </a:lnTo>
                <a:lnTo>
                  <a:pt x="6144370" y="0"/>
                </a:lnTo>
                <a:lnTo>
                  <a:pt x="526312" y="0"/>
                </a:lnTo>
                <a:lnTo>
                  <a:pt x="0" y="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Shape 5">
            <a:extLst>
              <a:ext uri="{FF2B5EF4-FFF2-40B4-BE49-F238E27FC236}">
                <a16:creationId xmlns:a16="http://schemas.microsoft.com/office/drawing/2014/main" id="{33A4BED0-8225-4B6C-849B-3032DAE25019}"/>
              </a:ext>
            </a:extLst>
          </p:cNvPr>
          <p:cNvSpPr/>
          <p:nvPr/>
        </p:nvSpPr>
        <p:spPr>
          <a:xfrm>
            <a:off x="6108152" y="5274695"/>
            <a:ext cx="6083828" cy="1592209"/>
          </a:xfrm>
          <a:custGeom>
            <a:avLst/>
            <a:gdLst>
              <a:gd name="connsiteX0" fmla="*/ 0 w 6056416"/>
              <a:gd name="connsiteY0" fmla="*/ 11875 h 1579418"/>
              <a:gd name="connsiteX1" fmla="*/ 6056416 w 6056416"/>
              <a:gd name="connsiteY1" fmla="*/ 0 h 1579418"/>
              <a:gd name="connsiteX2" fmla="*/ 6056416 w 6056416"/>
              <a:gd name="connsiteY2" fmla="*/ 1579418 h 1579418"/>
              <a:gd name="connsiteX3" fmla="*/ 712520 w 6056416"/>
              <a:gd name="connsiteY3" fmla="*/ 1567543 h 1579418"/>
              <a:gd name="connsiteX4" fmla="*/ 0 w 6056416"/>
              <a:gd name="connsiteY4" fmla="*/ 11875 h 1579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6416" h="1579418">
                <a:moveTo>
                  <a:pt x="0" y="11875"/>
                </a:moveTo>
                <a:lnTo>
                  <a:pt x="6056416" y="0"/>
                </a:lnTo>
                <a:lnTo>
                  <a:pt x="6056416" y="1579418"/>
                </a:lnTo>
                <a:lnTo>
                  <a:pt x="712520" y="1567543"/>
                </a:lnTo>
                <a:lnTo>
                  <a:pt x="0" y="11875"/>
                </a:lnTo>
                <a:close/>
              </a:path>
            </a:pathLst>
          </a:custGeom>
          <a:blipFill dpi="0" rotWithShape="1">
            <a:blip r:embed="rId4">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7704ABFC-BA4A-42C5-9524-C243CFB2E1C5}"/>
              </a:ext>
            </a:extLst>
          </p:cNvPr>
          <p:cNvSpPr/>
          <p:nvPr/>
        </p:nvSpPr>
        <p:spPr>
          <a:xfrm>
            <a:off x="-3784" y="-9832"/>
            <a:ext cx="5844145" cy="5142271"/>
          </a:xfrm>
          <a:custGeom>
            <a:avLst/>
            <a:gdLst>
              <a:gd name="connsiteX0" fmla="*/ 3784 w 5844145"/>
              <a:gd name="connsiteY0" fmla="*/ 0 h 5142271"/>
              <a:gd name="connsiteX1" fmla="*/ 3464739 w 5844145"/>
              <a:gd name="connsiteY1" fmla="*/ 9832 h 5142271"/>
              <a:gd name="connsiteX2" fmla="*/ 5844145 w 5844145"/>
              <a:gd name="connsiteY2" fmla="*/ 5132438 h 5142271"/>
              <a:gd name="connsiteX3" fmla="*/ 3784 w 5844145"/>
              <a:gd name="connsiteY3" fmla="*/ 5142271 h 5142271"/>
              <a:gd name="connsiteX4" fmla="*/ 3784 w 5844145"/>
              <a:gd name="connsiteY4" fmla="*/ 0 h 514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4145" h="5142271">
                <a:moveTo>
                  <a:pt x="3784" y="0"/>
                </a:moveTo>
                <a:lnTo>
                  <a:pt x="3464739" y="9832"/>
                </a:lnTo>
                <a:lnTo>
                  <a:pt x="5844145" y="5132438"/>
                </a:lnTo>
                <a:lnTo>
                  <a:pt x="3784" y="5142271"/>
                </a:lnTo>
                <a:cubicBezTo>
                  <a:pt x="507" y="3431458"/>
                  <a:pt x="-2771" y="1720645"/>
                  <a:pt x="3784" y="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12C8C23-3264-47C6-AE17-C5BD8E7B8975}"/>
              </a:ext>
            </a:extLst>
          </p:cNvPr>
          <p:cNvSpPr txBox="1"/>
          <p:nvPr/>
        </p:nvSpPr>
        <p:spPr>
          <a:xfrm>
            <a:off x="5836558" y="4297399"/>
            <a:ext cx="623783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NPSRawlinsonOT" panose="02000505070000020003" pitchFamily="50" charset="0"/>
              </a:rPr>
              <a:t>What did the Russians do during this time?</a:t>
            </a:r>
          </a:p>
        </p:txBody>
      </p:sp>
      <p:sp>
        <p:nvSpPr>
          <p:cNvPr id="4" name="TextBox 3">
            <a:extLst>
              <a:ext uri="{FF2B5EF4-FFF2-40B4-BE49-F238E27FC236}">
                <a16:creationId xmlns:a16="http://schemas.microsoft.com/office/drawing/2014/main" id="{A6E79BFB-1C3C-486B-BD4F-319B15A7813C}"/>
              </a:ext>
            </a:extLst>
          </p:cNvPr>
          <p:cNvSpPr txBox="1"/>
          <p:nvPr/>
        </p:nvSpPr>
        <p:spPr>
          <a:xfrm>
            <a:off x="4014542" y="634509"/>
            <a:ext cx="8299173" cy="110799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NPSRawlinsonOT" panose="02000505070000020003" pitchFamily="50" charset="0"/>
              </a:rPr>
              <a:t>After the Battle of 1802, the Tlingit knew that the Russians would eventually return</a:t>
            </a:r>
          </a:p>
          <a:p>
            <a:endParaRPr lang="en-US" dirty="0"/>
          </a:p>
        </p:txBody>
      </p:sp>
      <p:sp>
        <p:nvSpPr>
          <p:cNvPr id="9" name="TextBox 8">
            <a:extLst>
              <a:ext uri="{FF2B5EF4-FFF2-40B4-BE49-F238E27FC236}">
                <a16:creationId xmlns:a16="http://schemas.microsoft.com/office/drawing/2014/main" id="{F1CD0C69-0AE4-4C35-BF82-4F267DAB8893}"/>
              </a:ext>
            </a:extLst>
          </p:cNvPr>
          <p:cNvSpPr txBox="1"/>
          <p:nvPr/>
        </p:nvSpPr>
        <p:spPr>
          <a:xfrm>
            <a:off x="4484006" y="1524447"/>
            <a:ext cx="7707974" cy="110799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NPSRawlinsonOT" panose="02000505070000020003" pitchFamily="50" charset="0"/>
              </a:rPr>
              <a:t>With Saint Michael’s Redoubt gone, the Tlingit began preparing for a counter-attack</a:t>
            </a:r>
          </a:p>
          <a:p>
            <a:endParaRPr lang="en-US" dirty="0"/>
          </a:p>
        </p:txBody>
      </p:sp>
      <p:sp>
        <p:nvSpPr>
          <p:cNvPr id="10" name="TextBox 9">
            <a:extLst>
              <a:ext uri="{FF2B5EF4-FFF2-40B4-BE49-F238E27FC236}">
                <a16:creationId xmlns:a16="http://schemas.microsoft.com/office/drawing/2014/main" id="{0C3E1563-9670-4B92-B22B-1158479F3D7C}"/>
              </a:ext>
            </a:extLst>
          </p:cNvPr>
          <p:cNvSpPr txBox="1"/>
          <p:nvPr/>
        </p:nvSpPr>
        <p:spPr>
          <a:xfrm>
            <a:off x="4868616" y="2436331"/>
            <a:ext cx="7259704"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NPSRawlinsonOT" panose="02000505070000020003" pitchFamily="50" charset="0"/>
              </a:rPr>
              <a:t>They constructed a new fort at the head of the </a:t>
            </a:r>
            <a:r>
              <a:rPr lang="en-US" sz="2400" i="1" dirty="0">
                <a:latin typeface="NPSRawlinsonOT" panose="02000505070000020003" pitchFamily="50" charset="0"/>
              </a:rPr>
              <a:t>Kaasda Heen</a:t>
            </a:r>
            <a:r>
              <a:rPr lang="en-US" sz="2400" dirty="0">
                <a:latin typeface="NPSRawlinsonOT" panose="02000505070000020003" pitchFamily="50" charset="0"/>
              </a:rPr>
              <a:t>, or the Indian River</a:t>
            </a:r>
          </a:p>
        </p:txBody>
      </p:sp>
      <p:sp>
        <p:nvSpPr>
          <p:cNvPr id="12" name="TextBox 11">
            <a:extLst>
              <a:ext uri="{FF2B5EF4-FFF2-40B4-BE49-F238E27FC236}">
                <a16:creationId xmlns:a16="http://schemas.microsoft.com/office/drawing/2014/main" id="{413C7550-79D9-4B0F-A4A3-7D05B518AD92}"/>
              </a:ext>
            </a:extLst>
          </p:cNvPr>
          <p:cNvSpPr txBox="1"/>
          <p:nvPr/>
        </p:nvSpPr>
        <p:spPr>
          <a:xfrm>
            <a:off x="5380547" y="3340200"/>
            <a:ext cx="6811433" cy="110799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NPSRawlinsonOT" panose="02000505070000020003" pitchFamily="50" charset="0"/>
              </a:rPr>
              <a:t>They began stockpiling weapons, powder, and ammunition for the coming battle</a:t>
            </a:r>
          </a:p>
          <a:p>
            <a:endParaRPr lang="en-US" dirty="0"/>
          </a:p>
        </p:txBody>
      </p:sp>
      <p:sp>
        <p:nvSpPr>
          <p:cNvPr id="19" name="Freeform: Shape 18">
            <a:extLst>
              <a:ext uri="{FF2B5EF4-FFF2-40B4-BE49-F238E27FC236}">
                <a16:creationId xmlns:a16="http://schemas.microsoft.com/office/drawing/2014/main" id="{B5F0A0E7-F6F9-493E-86C4-79E2C8CCC0AC}"/>
              </a:ext>
            </a:extLst>
          </p:cNvPr>
          <p:cNvSpPr/>
          <p:nvPr/>
        </p:nvSpPr>
        <p:spPr>
          <a:xfrm>
            <a:off x="-7587" y="-21296"/>
            <a:ext cx="5852160" cy="5142271"/>
          </a:xfrm>
          <a:custGeom>
            <a:avLst/>
            <a:gdLst>
              <a:gd name="connsiteX0" fmla="*/ 3784 w 5844145"/>
              <a:gd name="connsiteY0" fmla="*/ 0 h 5142271"/>
              <a:gd name="connsiteX1" fmla="*/ 3464739 w 5844145"/>
              <a:gd name="connsiteY1" fmla="*/ 9832 h 5142271"/>
              <a:gd name="connsiteX2" fmla="*/ 5844145 w 5844145"/>
              <a:gd name="connsiteY2" fmla="*/ 5132438 h 5142271"/>
              <a:gd name="connsiteX3" fmla="*/ 3784 w 5844145"/>
              <a:gd name="connsiteY3" fmla="*/ 5142271 h 5142271"/>
              <a:gd name="connsiteX4" fmla="*/ 3784 w 5844145"/>
              <a:gd name="connsiteY4" fmla="*/ 0 h 514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4145" h="5142271">
                <a:moveTo>
                  <a:pt x="3784" y="0"/>
                </a:moveTo>
                <a:lnTo>
                  <a:pt x="3464739" y="9832"/>
                </a:lnTo>
                <a:lnTo>
                  <a:pt x="5844145" y="5132438"/>
                </a:lnTo>
                <a:lnTo>
                  <a:pt x="3784" y="5142271"/>
                </a:lnTo>
                <a:cubicBezTo>
                  <a:pt x="507" y="3431458"/>
                  <a:pt x="-2771" y="1720645"/>
                  <a:pt x="3784" y="0"/>
                </a:cubicBezTo>
                <a:close/>
              </a:path>
            </a:pathLst>
          </a:custGeom>
          <a:blipFill dpi="0" rotWithShape="1">
            <a:blip r:embed="rId5">
              <a:extLst>
                <a:ext uri="{28A0092B-C50C-407E-A947-70E740481C1C}">
                  <a14:useLocalDpi xmlns:a14="http://schemas.microsoft.com/office/drawing/2010/main" val="0"/>
                </a:ext>
              </a:extLst>
            </a:blip>
            <a:srcRect/>
            <a:stretch>
              <a:fillRect l="1" r="-9373"/>
            </a:stretch>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1210034-D6FC-48FA-AF16-6043708A21E1}"/>
              </a:ext>
            </a:extLst>
          </p:cNvPr>
          <p:cNvSpPr/>
          <p:nvPr/>
        </p:nvSpPr>
        <p:spPr>
          <a:xfrm rot="16200000" flipH="1">
            <a:off x="2543690" y="2739912"/>
            <a:ext cx="1583303" cy="6670683"/>
          </a:xfrm>
          <a:custGeom>
            <a:avLst/>
            <a:gdLst>
              <a:gd name="connsiteX0" fmla="*/ 0 w 1554045"/>
              <a:gd name="connsiteY0" fmla="*/ 0 h 6670682"/>
              <a:gd name="connsiteX1" fmla="*/ 1554045 w 1554045"/>
              <a:gd name="connsiteY1" fmla="*/ 0 h 6670682"/>
              <a:gd name="connsiteX2" fmla="*/ 1554045 w 1554045"/>
              <a:gd name="connsiteY2" fmla="*/ 6670682 h 6670682"/>
              <a:gd name="connsiteX3" fmla="*/ 0 w 1554045"/>
              <a:gd name="connsiteY3" fmla="*/ 6670682 h 6670682"/>
              <a:gd name="connsiteX4" fmla="*/ 0 w 1554045"/>
              <a:gd name="connsiteY4" fmla="*/ 0 h 6670682"/>
              <a:gd name="connsiteX0" fmla="*/ 0 w 1554045"/>
              <a:gd name="connsiteY0" fmla="*/ 0 h 6670682"/>
              <a:gd name="connsiteX1" fmla="*/ 1554045 w 1554045"/>
              <a:gd name="connsiteY1" fmla="*/ 0 h 6670682"/>
              <a:gd name="connsiteX2" fmla="*/ 1554045 w 1554045"/>
              <a:gd name="connsiteY2" fmla="*/ 6670682 h 6670682"/>
              <a:gd name="connsiteX3" fmla="*/ 3 w 1554045"/>
              <a:gd name="connsiteY3" fmla="*/ 5780669 h 6670682"/>
              <a:gd name="connsiteX4" fmla="*/ 0 w 1554045"/>
              <a:gd name="connsiteY4" fmla="*/ 0 h 6670682"/>
              <a:gd name="connsiteX0" fmla="*/ 0 w 1554045"/>
              <a:gd name="connsiteY0" fmla="*/ 0 h 6670682"/>
              <a:gd name="connsiteX1" fmla="*/ 1554045 w 1554045"/>
              <a:gd name="connsiteY1" fmla="*/ 0 h 6670682"/>
              <a:gd name="connsiteX2" fmla="*/ 1554045 w 1554045"/>
              <a:gd name="connsiteY2" fmla="*/ 6670682 h 6670682"/>
              <a:gd name="connsiteX3" fmla="*/ 6 w 1554045"/>
              <a:gd name="connsiteY3" fmla="*/ 5926976 h 6670682"/>
              <a:gd name="connsiteX4" fmla="*/ 0 w 1554045"/>
              <a:gd name="connsiteY4" fmla="*/ 0 h 6670682"/>
              <a:gd name="connsiteX0" fmla="*/ 0 w 1554045"/>
              <a:gd name="connsiteY0" fmla="*/ 0 h 6670682"/>
              <a:gd name="connsiteX1" fmla="*/ 1554045 w 1554045"/>
              <a:gd name="connsiteY1" fmla="*/ 0 h 6670682"/>
              <a:gd name="connsiteX2" fmla="*/ 1554045 w 1554045"/>
              <a:gd name="connsiteY2" fmla="*/ 6670682 h 6670682"/>
              <a:gd name="connsiteX3" fmla="*/ 12201 w 1554045"/>
              <a:gd name="connsiteY3" fmla="*/ 5951363 h 6670682"/>
              <a:gd name="connsiteX4" fmla="*/ 0 w 1554045"/>
              <a:gd name="connsiteY4" fmla="*/ 0 h 667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045" h="6670682">
                <a:moveTo>
                  <a:pt x="0" y="0"/>
                </a:moveTo>
                <a:lnTo>
                  <a:pt x="1554045" y="0"/>
                </a:lnTo>
                <a:lnTo>
                  <a:pt x="1554045" y="6670682"/>
                </a:lnTo>
                <a:lnTo>
                  <a:pt x="12201" y="5951363"/>
                </a:lnTo>
                <a:cubicBezTo>
                  <a:pt x="12200" y="4024473"/>
                  <a:pt x="1" y="1926890"/>
                  <a:pt x="0" y="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375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3.7037E-7 L 0.00026 -0.33032 " pathEditMode="relative" rAng="0" ptsTypes="AA">
                                      <p:cBhvr>
                                        <p:cTn id="6" dur="2000" fill="hold"/>
                                        <p:tgtEl>
                                          <p:spTgt spid="8"/>
                                        </p:tgtEl>
                                        <p:attrNameLst>
                                          <p:attrName>ppt_x</p:attrName>
                                          <p:attrName>ppt_y</p:attrName>
                                        </p:attrNameLst>
                                      </p:cBhvr>
                                      <p:rCtr x="13" y="-16528"/>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par>
                                <p:cTn id="27" presetID="10" presetClass="exit" presetSubtype="0" fill="hold" grpId="0" nodeType="with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7" grpId="0" animBg="1"/>
      <p:bldP spid="2" grpId="0"/>
      <p:bldP spid="4" grpId="0"/>
      <p:bldP spid="9" grpId="0"/>
      <p:bldP spid="12" grpId="0"/>
      <p:bldP spid="19" grpId="0" animBg="1"/>
      <p:bldP spid="19" grpId="1"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91F887E-4502-4002-84EC-F0F33B767BF5}"/>
              </a:ext>
            </a:extLst>
          </p:cNvPr>
          <p:cNvSpPr/>
          <p:nvPr/>
        </p:nvSpPr>
        <p:spPr>
          <a:xfrm>
            <a:off x="-1" y="1"/>
            <a:ext cx="7892845" cy="6858000"/>
          </a:xfrm>
          <a:custGeom>
            <a:avLst/>
            <a:gdLst>
              <a:gd name="connsiteX0" fmla="*/ 0 w 5934075"/>
              <a:gd name="connsiteY0" fmla="*/ 0 h 5153025"/>
              <a:gd name="connsiteX1" fmla="*/ 5934075 w 5934075"/>
              <a:gd name="connsiteY1" fmla="*/ 0 h 5153025"/>
              <a:gd name="connsiteX2" fmla="*/ 3524250 w 5934075"/>
              <a:gd name="connsiteY2" fmla="*/ 5153025 h 5153025"/>
              <a:gd name="connsiteX3" fmla="*/ 9525 w 5934075"/>
              <a:gd name="connsiteY3" fmla="*/ 5153025 h 5153025"/>
              <a:gd name="connsiteX4" fmla="*/ 0 w 5934075"/>
              <a:gd name="connsiteY4" fmla="*/ 0 h 515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5" h="5153025">
                <a:moveTo>
                  <a:pt x="0" y="0"/>
                </a:moveTo>
                <a:lnTo>
                  <a:pt x="5934075" y="0"/>
                </a:lnTo>
                <a:lnTo>
                  <a:pt x="3524250" y="5153025"/>
                </a:lnTo>
                <a:lnTo>
                  <a:pt x="9525" y="5153025"/>
                </a:lnTo>
                <a:lnTo>
                  <a:pt x="0" y="0"/>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A1CA6623-815E-48DC-ADA5-BA06E4649A32}"/>
              </a:ext>
            </a:extLst>
          </p:cNvPr>
          <p:cNvSpPr/>
          <p:nvPr/>
        </p:nvSpPr>
        <p:spPr>
          <a:xfrm>
            <a:off x="-4089" y="-40519"/>
            <a:ext cx="7805295" cy="2991255"/>
          </a:xfrm>
          <a:custGeom>
            <a:avLst/>
            <a:gdLst>
              <a:gd name="connsiteX0" fmla="*/ 0 w 7801583"/>
              <a:gd name="connsiteY0" fmla="*/ 0 h 3443591"/>
              <a:gd name="connsiteX1" fmla="*/ 7801583 w 7801583"/>
              <a:gd name="connsiteY1" fmla="*/ 19455 h 3443591"/>
              <a:gd name="connsiteX2" fmla="*/ 6196519 w 7801583"/>
              <a:gd name="connsiteY2" fmla="*/ 3443591 h 3443591"/>
              <a:gd name="connsiteX3" fmla="*/ 9728 w 7801583"/>
              <a:gd name="connsiteY3" fmla="*/ 3404681 h 3443591"/>
              <a:gd name="connsiteX4" fmla="*/ 0 w 7801583"/>
              <a:gd name="connsiteY4" fmla="*/ 0 h 3443591"/>
              <a:gd name="connsiteX0" fmla="*/ 0 w 7801583"/>
              <a:gd name="connsiteY0" fmla="*/ 0 h 3435378"/>
              <a:gd name="connsiteX1" fmla="*/ 7801583 w 7801583"/>
              <a:gd name="connsiteY1" fmla="*/ 19455 h 3435378"/>
              <a:gd name="connsiteX2" fmla="*/ 5850374 w 7801583"/>
              <a:gd name="connsiteY2" fmla="*/ 3435378 h 3435378"/>
              <a:gd name="connsiteX3" fmla="*/ 9728 w 7801583"/>
              <a:gd name="connsiteY3" fmla="*/ 3404681 h 3435378"/>
              <a:gd name="connsiteX4" fmla="*/ 0 w 7801583"/>
              <a:gd name="connsiteY4" fmla="*/ 0 h 3435378"/>
              <a:gd name="connsiteX0" fmla="*/ 0 w 7715046"/>
              <a:gd name="connsiteY0" fmla="*/ 0 h 3435378"/>
              <a:gd name="connsiteX1" fmla="*/ 7715046 w 7715046"/>
              <a:gd name="connsiteY1" fmla="*/ 19455 h 3435378"/>
              <a:gd name="connsiteX2" fmla="*/ 5850374 w 7715046"/>
              <a:gd name="connsiteY2" fmla="*/ 3435378 h 3435378"/>
              <a:gd name="connsiteX3" fmla="*/ 9728 w 7715046"/>
              <a:gd name="connsiteY3" fmla="*/ 3404681 h 3435378"/>
              <a:gd name="connsiteX4" fmla="*/ 0 w 7715046"/>
              <a:gd name="connsiteY4" fmla="*/ 0 h 3435378"/>
              <a:gd name="connsiteX0" fmla="*/ 0 w 7715046"/>
              <a:gd name="connsiteY0" fmla="*/ 0 h 3435378"/>
              <a:gd name="connsiteX1" fmla="*/ 7715046 w 7715046"/>
              <a:gd name="connsiteY1" fmla="*/ 19455 h 3435378"/>
              <a:gd name="connsiteX2" fmla="*/ 6350364 w 7715046"/>
              <a:gd name="connsiteY2" fmla="*/ 3435378 h 3435378"/>
              <a:gd name="connsiteX3" fmla="*/ 9728 w 7715046"/>
              <a:gd name="connsiteY3" fmla="*/ 3404681 h 3435378"/>
              <a:gd name="connsiteX4" fmla="*/ 0 w 7715046"/>
              <a:gd name="connsiteY4" fmla="*/ 0 h 3435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046" h="3435378">
                <a:moveTo>
                  <a:pt x="0" y="0"/>
                </a:moveTo>
                <a:lnTo>
                  <a:pt x="7715046" y="19455"/>
                </a:lnTo>
                <a:lnTo>
                  <a:pt x="6350364" y="3435378"/>
                </a:lnTo>
                <a:lnTo>
                  <a:pt x="9728" y="3404681"/>
                </a:lnTo>
                <a:cubicBezTo>
                  <a:pt x="6485" y="2273030"/>
                  <a:pt x="3243" y="1141378"/>
                  <a:pt x="0" y="0"/>
                </a:cubicBezTo>
                <a:close/>
              </a:path>
            </a:pathLst>
          </a:custGeom>
          <a:blipFill dpi="0" rotWithShape="1">
            <a:blip r:embed="rId4">
              <a:extLst>
                <a:ext uri="{28A0092B-C50C-407E-A947-70E740481C1C}">
                  <a14:useLocalDpi xmlns:a14="http://schemas.microsoft.com/office/drawing/2010/main" val="0"/>
                </a:ext>
              </a:extLst>
            </a:blip>
            <a:srcRect/>
            <a:stretch>
              <a:fillRect t="-15283" b="-206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7096FF26-DFA5-41B6-83FD-C64B01AB50BC}"/>
              </a:ext>
            </a:extLst>
          </p:cNvPr>
          <p:cNvSpPr/>
          <p:nvPr/>
        </p:nvSpPr>
        <p:spPr>
          <a:xfrm>
            <a:off x="272374" y="398834"/>
            <a:ext cx="6536988" cy="2334638"/>
          </a:xfrm>
          <a:custGeom>
            <a:avLst/>
            <a:gdLst>
              <a:gd name="connsiteX0" fmla="*/ 6536988 w 6536988"/>
              <a:gd name="connsiteY0" fmla="*/ 1663430 h 2334638"/>
              <a:gd name="connsiteX1" fmla="*/ 5778230 w 6536988"/>
              <a:gd name="connsiteY1" fmla="*/ 1245140 h 2334638"/>
              <a:gd name="connsiteX2" fmla="*/ 5583677 w 6536988"/>
              <a:gd name="connsiteY2" fmla="*/ 787940 h 2334638"/>
              <a:gd name="connsiteX3" fmla="*/ 5437762 w 6536988"/>
              <a:gd name="connsiteY3" fmla="*/ 719847 h 2334638"/>
              <a:gd name="connsiteX4" fmla="*/ 5398852 w 6536988"/>
              <a:gd name="connsiteY4" fmla="*/ 535021 h 2334638"/>
              <a:gd name="connsiteX5" fmla="*/ 5408579 w 6536988"/>
              <a:gd name="connsiteY5" fmla="*/ 408562 h 2334638"/>
              <a:gd name="connsiteX6" fmla="*/ 5535039 w 6536988"/>
              <a:gd name="connsiteY6" fmla="*/ 165370 h 2334638"/>
              <a:gd name="connsiteX7" fmla="*/ 5564222 w 6536988"/>
              <a:gd name="connsiteY7" fmla="*/ 97277 h 2334638"/>
              <a:gd name="connsiteX8" fmla="*/ 5651771 w 6536988"/>
              <a:gd name="connsiteY8" fmla="*/ 19455 h 2334638"/>
              <a:gd name="connsiteX9" fmla="*/ 6001966 w 6536988"/>
              <a:gd name="connsiteY9" fmla="*/ 77821 h 2334638"/>
              <a:gd name="connsiteX10" fmla="*/ 5924145 w 6536988"/>
              <a:gd name="connsiteY10" fmla="*/ 175098 h 2334638"/>
              <a:gd name="connsiteX11" fmla="*/ 5885235 w 6536988"/>
              <a:gd name="connsiteY11" fmla="*/ 291830 h 2334638"/>
              <a:gd name="connsiteX12" fmla="*/ 5583677 w 6536988"/>
              <a:gd name="connsiteY12" fmla="*/ 369651 h 2334638"/>
              <a:gd name="connsiteX13" fmla="*/ 5369669 w 6536988"/>
              <a:gd name="connsiteY13" fmla="*/ 369651 h 2334638"/>
              <a:gd name="connsiteX14" fmla="*/ 5369669 w 6536988"/>
              <a:gd name="connsiteY14" fmla="*/ 447472 h 2334638"/>
              <a:gd name="connsiteX15" fmla="*/ 5272392 w 6536988"/>
              <a:gd name="connsiteY15" fmla="*/ 564204 h 2334638"/>
              <a:gd name="connsiteX16" fmla="*/ 5145932 w 6536988"/>
              <a:gd name="connsiteY16" fmla="*/ 826851 h 2334638"/>
              <a:gd name="connsiteX17" fmla="*/ 5000017 w 6536988"/>
              <a:gd name="connsiteY17" fmla="*/ 924128 h 2334638"/>
              <a:gd name="connsiteX18" fmla="*/ 4406630 w 6536988"/>
              <a:gd name="connsiteY18" fmla="*/ 933855 h 2334638"/>
              <a:gd name="connsiteX19" fmla="*/ 4056435 w 6536988"/>
              <a:gd name="connsiteY19" fmla="*/ 846306 h 2334638"/>
              <a:gd name="connsiteX20" fmla="*/ 3842426 w 6536988"/>
              <a:gd name="connsiteY20" fmla="*/ 758757 h 2334638"/>
              <a:gd name="connsiteX21" fmla="*/ 3852154 w 6536988"/>
              <a:gd name="connsiteY21" fmla="*/ 904672 h 2334638"/>
              <a:gd name="connsiteX22" fmla="*/ 3667328 w 6536988"/>
              <a:gd name="connsiteY22" fmla="*/ 1138136 h 2334638"/>
              <a:gd name="connsiteX23" fmla="*/ 3657600 w 6536988"/>
              <a:gd name="connsiteY23" fmla="*/ 1264596 h 2334638"/>
              <a:gd name="connsiteX24" fmla="*/ 3570052 w 6536988"/>
              <a:gd name="connsiteY24" fmla="*/ 1342417 h 2334638"/>
              <a:gd name="connsiteX25" fmla="*/ 3375498 w 6536988"/>
              <a:gd name="connsiteY25" fmla="*/ 1468877 h 2334638"/>
              <a:gd name="connsiteX26" fmla="*/ 3025303 w 6536988"/>
              <a:gd name="connsiteY26" fmla="*/ 1605064 h 2334638"/>
              <a:gd name="connsiteX27" fmla="*/ 2519464 w 6536988"/>
              <a:gd name="connsiteY27" fmla="*/ 1750979 h 2334638"/>
              <a:gd name="connsiteX28" fmla="*/ 1935805 w 6536988"/>
              <a:gd name="connsiteY28" fmla="*/ 1857983 h 2334638"/>
              <a:gd name="connsiteX29" fmla="*/ 1770435 w 6536988"/>
              <a:gd name="connsiteY29" fmla="*/ 1780162 h 2334638"/>
              <a:gd name="connsiteX30" fmla="*/ 1595337 w 6536988"/>
              <a:gd name="connsiteY30" fmla="*/ 1527243 h 2334638"/>
              <a:gd name="connsiteX31" fmla="*/ 1254869 w 6536988"/>
              <a:gd name="connsiteY31" fmla="*/ 1138136 h 2334638"/>
              <a:gd name="connsiteX32" fmla="*/ 1099226 w 6536988"/>
              <a:gd name="connsiteY32" fmla="*/ 729575 h 2334638"/>
              <a:gd name="connsiteX33" fmla="*/ 1079771 w 6536988"/>
              <a:gd name="connsiteY33" fmla="*/ 457200 h 2334638"/>
              <a:gd name="connsiteX34" fmla="*/ 1254869 w 6536988"/>
              <a:gd name="connsiteY34" fmla="*/ 301557 h 2334638"/>
              <a:gd name="connsiteX35" fmla="*/ 1449422 w 6536988"/>
              <a:gd name="connsiteY35" fmla="*/ 233464 h 2334638"/>
              <a:gd name="connsiteX36" fmla="*/ 1731524 w 6536988"/>
              <a:gd name="connsiteY36" fmla="*/ 29183 h 2334638"/>
              <a:gd name="connsiteX37" fmla="*/ 1857983 w 6536988"/>
              <a:gd name="connsiteY37" fmla="*/ 87549 h 2334638"/>
              <a:gd name="connsiteX38" fmla="*/ 2003898 w 6536988"/>
              <a:gd name="connsiteY38" fmla="*/ 0 h 2334638"/>
              <a:gd name="connsiteX39" fmla="*/ 1838528 w 6536988"/>
              <a:gd name="connsiteY39" fmla="*/ 116732 h 2334638"/>
              <a:gd name="connsiteX40" fmla="*/ 1741252 w 6536988"/>
              <a:gd name="connsiteY40" fmla="*/ 48638 h 2334638"/>
              <a:gd name="connsiteX41" fmla="*/ 1643975 w 6536988"/>
              <a:gd name="connsiteY41" fmla="*/ 97277 h 2334638"/>
              <a:gd name="connsiteX42" fmla="*/ 1556426 w 6536988"/>
              <a:gd name="connsiteY42" fmla="*/ 214009 h 2334638"/>
              <a:gd name="connsiteX43" fmla="*/ 1478605 w 6536988"/>
              <a:gd name="connsiteY43" fmla="*/ 243192 h 2334638"/>
              <a:gd name="connsiteX44" fmla="*/ 1361873 w 6536988"/>
              <a:gd name="connsiteY44" fmla="*/ 330740 h 2334638"/>
              <a:gd name="connsiteX45" fmla="*/ 1264596 w 6536988"/>
              <a:gd name="connsiteY45" fmla="*/ 544749 h 2334638"/>
              <a:gd name="connsiteX46" fmla="*/ 1108954 w 6536988"/>
              <a:gd name="connsiteY46" fmla="*/ 875489 h 2334638"/>
              <a:gd name="connsiteX47" fmla="*/ 1021405 w 6536988"/>
              <a:gd name="connsiteY47" fmla="*/ 953311 h 2334638"/>
              <a:gd name="connsiteX48" fmla="*/ 1118681 w 6536988"/>
              <a:gd name="connsiteY48" fmla="*/ 1070043 h 2334638"/>
              <a:gd name="connsiteX49" fmla="*/ 1040860 w 6536988"/>
              <a:gd name="connsiteY49" fmla="*/ 1254868 h 2334638"/>
              <a:gd name="connsiteX50" fmla="*/ 992222 w 6536988"/>
              <a:gd name="connsiteY50" fmla="*/ 1536970 h 2334638"/>
              <a:gd name="connsiteX51" fmla="*/ 875490 w 6536988"/>
              <a:gd name="connsiteY51" fmla="*/ 1546698 h 2334638"/>
              <a:gd name="connsiteX52" fmla="*/ 612843 w 6536988"/>
              <a:gd name="connsiteY52" fmla="*/ 1663430 h 2334638"/>
              <a:gd name="connsiteX53" fmla="*/ 564205 w 6536988"/>
              <a:gd name="connsiteY53" fmla="*/ 1887166 h 2334638"/>
              <a:gd name="connsiteX54" fmla="*/ 379379 w 6536988"/>
              <a:gd name="connsiteY54" fmla="*/ 2081719 h 2334638"/>
              <a:gd name="connsiteX55" fmla="*/ 340469 w 6536988"/>
              <a:gd name="connsiteY55" fmla="*/ 2178996 h 2334638"/>
              <a:gd name="connsiteX56" fmla="*/ 311286 w 6536988"/>
              <a:gd name="connsiteY56" fmla="*/ 2334638 h 2334638"/>
              <a:gd name="connsiteX57" fmla="*/ 116732 w 6536988"/>
              <a:gd name="connsiteY57" fmla="*/ 2315183 h 2334638"/>
              <a:gd name="connsiteX58" fmla="*/ 0 w 6536988"/>
              <a:gd name="connsiteY58" fmla="*/ 2217906 h 233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36988" h="2334638">
                <a:moveTo>
                  <a:pt x="6536988" y="1663430"/>
                </a:moveTo>
                <a:lnTo>
                  <a:pt x="5778230" y="1245140"/>
                </a:lnTo>
                <a:lnTo>
                  <a:pt x="5583677" y="787940"/>
                </a:lnTo>
                <a:lnTo>
                  <a:pt x="5437762" y="719847"/>
                </a:lnTo>
                <a:lnTo>
                  <a:pt x="5398852" y="535021"/>
                </a:lnTo>
                <a:lnTo>
                  <a:pt x="5408579" y="408562"/>
                </a:lnTo>
                <a:lnTo>
                  <a:pt x="5535039" y="165370"/>
                </a:lnTo>
                <a:lnTo>
                  <a:pt x="5564222" y="97277"/>
                </a:lnTo>
                <a:lnTo>
                  <a:pt x="5651771" y="19455"/>
                </a:lnTo>
                <a:lnTo>
                  <a:pt x="6001966" y="77821"/>
                </a:lnTo>
                <a:lnTo>
                  <a:pt x="5924145" y="175098"/>
                </a:lnTo>
                <a:lnTo>
                  <a:pt x="5885235" y="291830"/>
                </a:lnTo>
                <a:lnTo>
                  <a:pt x="5583677" y="369651"/>
                </a:lnTo>
                <a:lnTo>
                  <a:pt x="5369669" y="369651"/>
                </a:lnTo>
                <a:lnTo>
                  <a:pt x="5369669" y="447472"/>
                </a:lnTo>
                <a:lnTo>
                  <a:pt x="5272392" y="564204"/>
                </a:lnTo>
                <a:lnTo>
                  <a:pt x="5145932" y="826851"/>
                </a:lnTo>
                <a:lnTo>
                  <a:pt x="5000017" y="924128"/>
                </a:lnTo>
                <a:lnTo>
                  <a:pt x="4406630" y="933855"/>
                </a:lnTo>
                <a:lnTo>
                  <a:pt x="4056435" y="846306"/>
                </a:lnTo>
                <a:lnTo>
                  <a:pt x="3842426" y="758757"/>
                </a:lnTo>
                <a:lnTo>
                  <a:pt x="3852154" y="904672"/>
                </a:lnTo>
                <a:lnTo>
                  <a:pt x="3667328" y="1138136"/>
                </a:lnTo>
                <a:lnTo>
                  <a:pt x="3657600" y="1264596"/>
                </a:lnTo>
                <a:lnTo>
                  <a:pt x="3570052" y="1342417"/>
                </a:lnTo>
                <a:lnTo>
                  <a:pt x="3375498" y="1468877"/>
                </a:lnTo>
                <a:lnTo>
                  <a:pt x="3025303" y="1605064"/>
                </a:lnTo>
                <a:lnTo>
                  <a:pt x="2519464" y="1750979"/>
                </a:lnTo>
                <a:lnTo>
                  <a:pt x="1935805" y="1857983"/>
                </a:lnTo>
                <a:lnTo>
                  <a:pt x="1770435" y="1780162"/>
                </a:lnTo>
                <a:lnTo>
                  <a:pt x="1595337" y="1527243"/>
                </a:lnTo>
                <a:lnTo>
                  <a:pt x="1254869" y="1138136"/>
                </a:lnTo>
                <a:lnTo>
                  <a:pt x="1099226" y="729575"/>
                </a:lnTo>
                <a:lnTo>
                  <a:pt x="1079771" y="457200"/>
                </a:lnTo>
                <a:lnTo>
                  <a:pt x="1254869" y="301557"/>
                </a:lnTo>
                <a:lnTo>
                  <a:pt x="1449422" y="233464"/>
                </a:lnTo>
                <a:lnTo>
                  <a:pt x="1731524" y="29183"/>
                </a:lnTo>
                <a:lnTo>
                  <a:pt x="1857983" y="87549"/>
                </a:lnTo>
                <a:lnTo>
                  <a:pt x="2003898" y="0"/>
                </a:lnTo>
                <a:lnTo>
                  <a:pt x="1838528" y="116732"/>
                </a:lnTo>
                <a:lnTo>
                  <a:pt x="1741252" y="48638"/>
                </a:lnTo>
                <a:lnTo>
                  <a:pt x="1643975" y="97277"/>
                </a:lnTo>
                <a:lnTo>
                  <a:pt x="1556426" y="214009"/>
                </a:lnTo>
                <a:lnTo>
                  <a:pt x="1478605" y="243192"/>
                </a:lnTo>
                <a:lnTo>
                  <a:pt x="1361873" y="330740"/>
                </a:lnTo>
                <a:lnTo>
                  <a:pt x="1264596" y="544749"/>
                </a:lnTo>
                <a:lnTo>
                  <a:pt x="1108954" y="875489"/>
                </a:lnTo>
                <a:lnTo>
                  <a:pt x="1021405" y="953311"/>
                </a:lnTo>
                <a:lnTo>
                  <a:pt x="1118681" y="1070043"/>
                </a:lnTo>
                <a:lnTo>
                  <a:pt x="1040860" y="1254868"/>
                </a:lnTo>
                <a:lnTo>
                  <a:pt x="992222" y="1536970"/>
                </a:lnTo>
                <a:lnTo>
                  <a:pt x="875490" y="1546698"/>
                </a:lnTo>
                <a:lnTo>
                  <a:pt x="612843" y="1663430"/>
                </a:lnTo>
                <a:lnTo>
                  <a:pt x="564205" y="1887166"/>
                </a:lnTo>
                <a:lnTo>
                  <a:pt x="379379" y="2081719"/>
                </a:lnTo>
                <a:lnTo>
                  <a:pt x="340469" y="2178996"/>
                </a:lnTo>
                <a:lnTo>
                  <a:pt x="311286" y="2334638"/>
                </a:lnTo>
                <a:lnTo>
                  <a:pt x="116732" y="2315183"/>
                </a:lnTo>
                <a:lnTo>
                  <a:pt x="0" y="2217906"/>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A31F7F26-0130-4548-8491-69A9BD4F9982}"/>
              </a:ext>
            </a:extLst>
          </p:cNvPr>
          <p:cNvSpPr/>
          <p:nvPr/>
        </p:nvSpPr>
        <p:spPr>
          <a:xfrm>
            <a:off x="0" y="2937753"/>
            <a:ext cx="6536988" cy="3929975"/>
          </a:xfrm>
          <a:custGeom>
            <a:avLst/>
            <a:gdLst>
              <a:gd name="connsiteX0" fmla="*/ 0 w 6420255"/>
              <a:gd name="connsiteY0" fmla="*/ 0 h 3929975"/>
              <a:gd name="connsiteX1" fmla="*/ 6420255 w 6420255"/>
              <a:gd name="connsiteY1" fmla="*/ 9728 h 3929975"/>
              <a:gd name="connsiteX2" fmla="*/ 4610911 w 6420255"/>
              <a:gd name="connsiteY2" fmla="*/ 3929975 h 3929975"/>
              <a:gd name="connsiteX3" fmla="*/ 0 w 6420255"/>
              <a:gd name="connsiteY3" fmla="*/ 3910519 h 3929975"/>
              <a:gd name="connsiteX4" fmla="*/ 0 w 6420255"/>
              <a:gd name="connsiteY4" fmla="*/ 0 h 392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255" h="3929975">
                <a:moveTo>
                  <a:pt x="0" y="0"/>
                </a:moveTo>
                <a:lnTo>
                  <a:pt x="6420255" y="9728"/>
                </a:lnTo>
                <a:lnTo>
                  <a:pt x="4610911" y="3929975"/>
                </a:lnTo>
                <a:lnTo>
                  <a:pt x="0" y="3910519"/>
                </a:lnTo>
                <a:lnTo>
                  <a:pt x="0" y="0"/>
                </a:ln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409E3F2-F40C-43AD-9735-962847BA50AB}"/>
              </a:ext>
            </a:extLst>
          </p:cNvPr>
          <p:cNvSpPr txBox="1"/>
          <p:nvPr/>
        </p:nvSpPr>
        <p:spPr>
          <a:xfrm>
            <a:off x="5202011" y="6075031"/>
            <a:ext cx="6961414"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NPSRawlinsonOT" panose="02000505070000020003" pitchFamily="50" charset="0"/>
              </a:rPr>
              <a:t>Running low on supplies, the Tlingit sent their best warriors to retrieve their extra gunpowder and cannonballs</a:t>
            </a:r>
            <a:endParaRPr lang="en-US" dirty="0"/>
          </a:p>
        </p:txBody>
      </p:sp>
      <p:pic>
        <p:nvPicPr>
          <p:cNvPr id="17" name="Picture 16" descr="A picture containing tree, outdoor, plant, forest&#10;&#10;Description automatically generated">
            <a:extLst>
              <a:ext uri="{FF2B5EF4-FFF2-40B4-BE49-F238E27FC236}">
                <a16:creationId xmlns:a16="http://schemas.microsoft.com/office/drawing/2014/main" id="{54660C3E-25AF-4783-888E-04DD37A12EB7}"/>
              </a:ext>
            </a:extLst>
          </p:cNvPr>
          <p:cNvPicPr>
            <a:picLocks noChangeAspect="1"/>
          </p:cNvPicPr>
          <p:nvPr/>
        </p:nvPicPr>
        <p:blipFill rotWithShape="1">
          <a:blip r:embed="rId6">
            <a:extLst>
              <a:ext uri="{28A0092B-C50C-407E-A947-70E740481C1C}">
                <a14:useLocalDpi xmlns:a14="http://schemas.microsoft.com/office/drawing/2010/main" val="0"/>
              </a:ext>
            </a:extLst>
          </a:blip>
          <a:srcRect t="8626" b="11972"/>
          <a:stretch/>
        </p:blipFill>
        <p:spPr>
          <a:xfrm>
            <a:off x="0" y="2965128"/>
            <a:ext cx="6536988" cy="3892872"/>
          </a:xfrm>
          <a:prstGeom prst="rect">
            <a:avLst/>
          </a:prstGeom>
        </p:spPr>
      </p:pic>
      <p:pic>
        <p:nvPicPr>
          <p:cNvPr id="15" name="Picture 14" descr="A picture containing tree, outdoor, sky, overlooking&#10;&#10;Description automatically generated">
            <a:extLst>
              <a:ext uri="{FF2B5EF4-FFF2-40B4-BE49-F238E27FC236}">
                <a16:creationId xmlns:a16="http://schemas.microsoft.com/office/drawing/2014/main" id="{2BCD28CE-A791-494C-B20E-87D7FC6E01A0}"/>
              </a:ext>
            </a:extLst>
          </p:cNvPr>
          <p:cNvPicPr>
            <a:picLocks noChangeAspect="1"/>
          </p:cNvPicPr>
          <p:nvPr/>
        </p:nvPicPr>
        <p:blipFill rotWithShape="1">
          <a:blip r:embed="rId7">
            <a:extLst>
              <a:ext uri="{28A0092B-C50C-407E-A947-70E740481C1C}">
                <a14:useLocalDpi xmlns:a14="http://schemas.microsoft.com/office/drawing/2010/main" val="0"/>
              </a:ext>
            </a:extLst>
          </a:blip>
          <a:srcRect l="-175" t="32834" r="175" b="19104"/>
          <a:stretch/>
        </p:blipFill>
        <p:spPr>
          <a:xfrm>
            <a:off x="-14156" y="-39607"/>
            <a:ext cx="7815362" cy="3004735"/>
          </a:xfrm>
          <a:prstGeom prst="rect">
            <a:avLst/>
          </a:prstGeom>
        </p:spPr>
      </p:pic>
      <p:sp>
        <p:nvSpPr>
          <p:cNvPr id="6" name="Freeform: Shape 5">
            <a:extLst>
              <a:ext uri="{FF2B5EF4-FFF2-40B4-BE49-F238E27FC236}">
                <a16:creationId xmlns:a16="http://schemas.microsoft.com/office/drawing/2014/main" id="{5C2EEF28-A9E1-472C-B5E4-840C844E29F5}"/>
              </a:ext>
            </a:extLst>
          </p:cNvPr>
          <p:cNvSpPr/>
          <p:nvPr/>
        </p:nvSpPr>
        <p:spPr>
          <a:xfrm>
            <a:off x="4667250" y="-87277"/>
            <a:ext cx="7798564" cy="6966068"/>
          </a:xfrm>
          <a:custGeom>
            <a:avLst/>
            <a:gdLst>
              <a:gd name="connsiteX0" fmla="*/ 3200400 w 7524750"/>
              <a:gd name="connsiteY0" fmla="*/ 9525 h 6877050"/>
              <a:gd name="connsiteX1" fmla="*/ 7524750 w 7524750"/>
              <a:gd name="connsiteY1" fmla="*/ 0 h 6877050"/>
              <a:gd name="connsiteX2" fmla="*/ 7515225 w 7524750"/>
              <a:gd name="connsiteY2" fmla="*/ 6858000 h 6877050"/>
              <a:gd name="connsiteX3" fmla="*/ 0 w 7524750"/>
              <a:gd name="connsiteY3" fmla="*/ 6877050 h 6877050"/>
              <a:gd name="connsiteX4" fmla="*/ 3200400 w 7524750"/>
              <a:gd name="connsiteY4" fmla="*/ 9525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4750" h="6877050">
                <a:moveTo>
                  <a:pt x="3200400" y="9525"/>
                </a:moveTo>
                <a:lnTo>
                  <a:pt x="7524750" y="0"/>
                </a:lnTo>
                <a:lnTo>
                  <a:pt x="7515225" y="6858000"/>
                </a:lnTo>
                <a:lnTo>
                  <a:pt x="0" y="6877050"/>
                </a:lnTo>
                <a:lnTo>
                  <a:pt x="3200400" y="9525"/>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3B61A4C-4346-4308-AF38-2A2844D01D1C}"/>
              </a:ext>
            </a:extLst>
          </p:cNvPr>
          <p:cNvPicPr>
            <a:picLocks noChangeAspect="1"/>
          </p:cNvPicPr>
          <p:nvPr/>
        </p:nvPicPr>
        <p:blipFill>
          <a:blip r:embed="rId8"/>
          <a:stretch>
            <a:fillRect/>
          </a:stretch>
        </p:blipFill>
        <p:spPr>
          <a:xfrm>
            <a:off x="-14156" y="-141633"/>
            <a:ext cx="7892845" cy="7004271"/>
          </a:xfrm>
          <a:prstGeom prst="rect">
            <a:avLst/>
          </a:prstGeom>
        </p:spPr>
      </p:pic>
      <p:sp>
        <p:nvSpPr>
          <p:cNvPr id="2" name="TextBox 1">
            <a:extLst>
              <a:ext uri="{FF2B5EF4-FFF2-40B4-BE49-F238E27FC236}">
                <a16:creationId xmlns:a16="http://schemas.microsoft.com/office/drawing/2014/main" id="{6059F32F-1F3B-465A-B17F-6413D365ADC1}"/>
              </a:ext>
            </a:extLst>
          </p:cNvPr>
          <p:cNvSpPr txBox="1"/>
          <p:nvPr/>
        </p:nvSpPr>
        <p:spPr>
          <a:xfrm>
            <a:off x="7341326" y="3149052"/>
            <a:ext cx="4180114" cy="523220"/>
          </a:xfrm>
          <a:prstGeom prst="rect">
            <a:avLst/>
          </a:prstGeom>
          <a:noFill/>
        </p:spPr>
        <p:txBody>
          <a:bodyPr wrap="square" rtlCol="0">
            <a:spAutoFit/>
          </a:bodyPr>
          <a:lstStyle/>
          <a:p>
            <a:pPr algn="ctr"/>
            <a:r>
              <a:rPr lang="en-US" sz="2800" dirty="0">
                <a:solidFill>
                  <a:schemeClr val="bg1"/>
                </a:solidFill>
                <a:latin typeface="NPSRawlinsonOT" panose="02000505070000020003" pitchFamily="50" charset="0"/>
              </a:rPr>
              <a:t>The Battle of 1804</a:t>
            </a:r>
          </a:p>
        </p:txBody>
      </p:sp>
      <p:sp>
        <p:nvSpPr>
          <p:cNvPr id="3" name="TextBox 2">
            <a:extLst>
              <a:ext uri="{FF2B5EF4-FFF2-40B4-BE49-F238E27FC236}">
                <a16:creationId xmlns:a16="http://schemas.microsoft.com/office/drawing/2014/main" id="{B3752274-9992-4BD7-BFCE-94CC70B4E08D}"/>
              </a:ext>
            </a:extLst>
          </p:cNvPr>
          <p:cNvSpPr txBox="1"/>
          <p:nvPr/>
        </p:nvSpPr>
        <p:spPr>
          <a:xfrm>
            <a:off x="7668177" y="855235"/>
            <a:ext cx="4681151"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NPSRawlinsonOT" panose="02000505070000020003" pitchFamily="50" charset="0"/>
              </a:rPr>
              <a:t>In the fall of 1804, the Russian American company returned to </a:t>
            </a:r>
            <a:r>
              <a:rPr lang="en-US" sz="1600" i="1" dirty="0">
                <a:solidFill>
                  <a:schemeClr val="bg1"/>
                </a:solidFill>
                <a:latin typeface="NPSRawlinsonOT" panose="02000505070000020003" pitchFamily="50" charset="0"/>
              </a:rPr>
              <a:t>Shee</a:t>
            </a:r>
            <a:r>
              <a:rPr lang="en-US" sz="1600" dirty="0">
                <a:solidFill>
                  <a:schemeClr val="bg1"/>
                </a:solidFill>
                <a:latin typeface="NPSRawlinsonOT" panose="02000505070000020003" pitchFamily="50" charset="0"/>
              </a:rPr>
              <a:t> for the first time in two years</a:t>
            </a:r>
          </a:p>
          <a:p>
            <a:pPr marL="742950" lvl="1" indent="-285750">
              <a:buFont typeface="Arial" panose="020B0604020202020204" pitchFamily="34" charset="0"/>
              <a:buChar char="•"/>
            </a:pPr>
            <a:r>
              <a:rPr lang="en-US" sz="1600" dirty="0">
                <a:solidFill>
                  <a:schemeClr val="bg1"/>
                </a:solidFill>
                <a:latin typeface="NPSRawlinsonOT" panose="02000505070000020003" pitchFamily="50" charset="0"/>
              </a:rPr>
              <a:t>They brought with them hundreds of promyshlenniki and Alaskan native hunters</a:t>
            </a:r>
          </a:p>
        </p:txBody>
      </p:sp>
      <p:sp>
        <p:nvSpPr>
          <p:cNvPr id="8" name="TextBox 7">
            <a:extLst>
              <a:ext uri="{FF2B5EF4-FFF2-40B4-BE49-F238E27FC236}">
                <a16:creationId xmlns:a16="http://schemas.microsoft.com/office/drawing/2014/main" id="{5C8BB89B-139A-4F4C-9F79-A201AB85B2AF}"/>
              </a:ext>
            </a:extLst>
          </p:cNvPr>
          <p:cNvSpPr txBox="1"/>
          <p:nvPr/>
        </p:nvSpPr>
        <p:spPr>
          <a:xfrm>
            <a:off x="6964852" y="2429985"/>
            <a:ext cx="4866489" cy="61555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NPSRawlinsonOT" panose="02000505070000020003" pitchFamily="50" charset="0"/>
              </a:rPr>
              <a:t>The Russian forces were aided by a Russian naval warship called the </a:t>
            </a:r>
            <a:r>
              <a:rPr lang="ru-RU" i="1" dirty="0">
                <a:solidFill>
                  <a:schemeClr val="bg1"/>
                </a:solidFill>
                <a:latin typeface="Sitka Banner" panose="02000505000000020004" pitchFamily="2" charset="0"/>
              </a:rPr>
              <a:t>Нева</a:t>
            </a:r>
            <a:r>
              <a:rPr lang="en-US" sz="1600" i="1" dirty="0">
                <a:solidFill>
                  <a:schemeClr val="bg1"/>
                </a:solidFill>
                <a:latin typeface="NPSRawlinsonOT" panose="02000505070000020003" pitchFamily="50" charset="0"/>
              </a:rPr>
              <a:t> (Neva)</a:t>
            </a:r>
            <a:endParaRPr lang="en-US" sz="1600" dirty="0">
              <a:solidFill>
                <a:schemeClr val="bg1"/>
              </a:solidFill>
              <a:latin typeface="NPSRawlinsonOT" panose="02000505070000020003" pitchFamily="50" charset="0"/>
            </a:endParaRPr>
          </a:p>
        </p:txBody>
      </p:sp>
      <p:sp>
        <p:nvSpPr>
          <p:cNvPr id="9" name="TextBox 8">
            <a:extLst>
              <a:ext uri="{FF2B5EF4-FFF2-40B4-BE49-F238E27FC236}">
                <a16:creationId xmlns:a16="http://schemas.microsoft.com/office/drawing/2014/main" id="{B53ADE02-454C-4361-AD32-347DD5DCF95B}"/>
              </a:ext>
            </a:extLst>
          </p:cNvPr>
          <p:cNvSpPr txBox="1"/>
          <p:nvPr/>
        </p:nvSpPr>
        <p:spPr>
          <a:xfrm>
            <a:off x="6632771" y="3163444"/>
            <a:ext cx="5530653"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NPSRawlinsonOT" panose="02000505070000020003" pitchFamily="50" charset="0"/>
              </a:rPr>
              <a:t>On September 28</a:t>
            </a:r>
            <a:r>
              <a:rPr lang="en-US" sz="1600" baseline="30000" dirty="0">
                <a:solidFill>
                  <a:schemeClr val="bg1"/>
                </a:solidFill>
                <a:latin typeface="NPSRawlinsonOT" panose="02000505070000020003" pitchFamily="50" charset="0"/>
              </a:rPr>
              <a:t>th</a:t>
            </a:r>
            <a:r>
              <a:rPr lang="en-US" sz="1600" dirty="0">
                <a:solidFill>
                  <a:schemeClr val="bg1"/>
                </a:solidFill>
                <a:latin typeface="NPSRawlinsonOT" panose="02000505070000020003" pitchFamily="50" charset="0"/>
              </a:rPr>
              <a:t>, 1804, this combined force arrived at </a:t>
            </a:r>
            <a:r>
              <a:rPr lang="en-US" sz="1600" i="1" dirty="0">
                <a:solidFill>
                  <a:schemeClr val="bg1"/>
                </a:solidFill>
                <a:latin typeface="NPSRawlinsonOT" panose="02000505070000020003" pitchFamily="50" charset="0"/>
              </a:rPr>
              <a:t>Shee Atika. </a:t>
            </a:r>
            <a:r>
              <a:rPr lang="en-US" sz="1600" dirty="0">
                <a:solidFill>
                  <a:schemeClr val="bg1"/>
                </a:solidFill>
                <a:latin typeface="NPSRawlinsonOT" panose="02000505070000020003" pitchFamily="50" charset="0"/>
              </a:rPr>
              <a:t>The Tlingit’s preparations had paid off- they knew the Russians were coming and had already moved into </a:t>
            </a:r>
            <a:r>
              <a:rPr lang="en-US" sz="1600" i="1" dirty="0">
                <a:solidFill>
                  <a:schemeClr val="bg1"/>
                </a:solidFill>
                <a:latin typeface="NPSRawlinsonOT" panose="02000505070000020003" pitchFamily="50" charset="0"/>
              </a:rPr>
              <a:t>Shis’gi Noow</a:t>
            </a:r>
            <a:endParaRPr lang="en-US" sz="1600" dirty="0">
              <a:solidFill>
                <a:schemeClr val="bg1"/>
              </a:solidFill>
              <a:latin typeface="NPSRawlinsonOT" panose="02000505070000020003" pitchFamily="50" charset="0"/>
            </a:endParaRPr>
          </a:p>
          <a:p>
            <a:pPr marL="285750" indent="-285750">
              <a:buFont typeface="Arial" panose="020B0604020202020204" pitchFamily="34" charset="0"/>
              <a:buChar char="•"/>
            </a:pPr>
            <a:endParaRPr lang="en-US" sz="1600" dirty="0">
              <a:solidFill>
                <a:schemeClr val="bg1"/>
              </a:solidFill>
              <a:latin typeface="NPSRawlinsonOT" panose="02000505070000020003" pitchFamily="50" charset="0"/>
            </a:endParaRPr>
          </a:p>
        </p:txBody>
      </p:sp>
      <p:sp>
        <p:nvSpPr>
          <p:cNvPr id="11" name="TextBox 10">
            <a:extLst>
              <a:ext uri="{FF2B5EF4-FFF2-40B4-BE49-F238E27FC236}">
                <a16:creationId xmlns:a16="http://schemas.microsoft.com/office/drawing/2014/main" id="{052EFAB5-B109-46DF-A605-D9F9D2178793}"/>
              </a:ext>
            </a:extLst>
          </p:cNvPr>
          <p:cNvSpPr txBox="1"/>
          <p:nvPr/>
        </p:nvSpPr>
        <p:spPr>
          <a:xfrm>
            <a:off x="5994312" y="4421269"/>
            <a:ext cx="6197687"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NPSRawlinsonOT" panose="02000505070000020003" pitchFamily="50" charset="0"/>
              </a:rPr>
              <a:t>The Russians attempted to land and assault </a:t>
            </a:r>
            <a:r>
              <a:rPr lang="en-US" sz="1600" i="1" dirty="0">
                <a:solidFill>
                  <a:schemeClr val="bg1"/>
                </a:solidFill>
                <a:latin typeface="NPSRawlinsonOT" panose="02000505070000020003" pitchFamily="50" charset="0"/>
              </a:rPr>
              <a:t>Shis’gi Noow</a:t>
            </a:r>
            <a:endParaRPr lang="en-US" sz="1600" dirty="0">
              <a:solidFill>
                <a:schemeClr val="bg1"/>
              </a:solidFill>
              <a:latin typeface="NPSRawlinsonOT" panose="02000505070000020003" pitchFamily="50" charset="0"/>
            </a:endParaRPr>
          </a:p>
        </p:txBody>
      </p:sp>
      <p:sp>
        <p:nvSpPr>
          <p:cNvPr id="12" name="TextBox 11">
            <a:extLst>
              <a:ext uri="{FF2B5EF4-FFF2-40B4-BE49-F238E27FC236}">
                <a16:creationId xmlns:a16="http://schemas.microsoft.com/office/drawing/2014/main" id="{BE83BA0A-BFFC-4440-AB62-998D1D2F585E}"/>
              </a:ext>
            </a:extLst>
          </p:cNvPr>
          <p:cNvSpPr txBox="1"/>
          <p:nvPr/>
        </p:nvSpPr>
        <p:spPr>
          <a:xfrm>
            <a:off x="5709624" y="5048268"/>
            <a:ext cx="6453801"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NPSRawlinsonOT" panose="02000505070000020003" pitchFamily="50" charset="0"/>
              </a:rPr>
              <a:t>Lisyanski elected to lay siege to the fort, and for 4 days these two groups returned fire; the Russians from the </a:t>
            </a:r>
            <a:r>
              <a:rPr lang="en-US" sz="1600" i="1" dirty="0">
                <a:solidFill>
                  <a:schemeClr val="bg1"/>
                </a:solidFill>
                <a:latin typeface="NPSRawlinsonOT" panose="02000505070000020003" pitchFamily="50" charset="0"/>
              </a:rPr>
              <a:t>Neva</a:t>
            </a:r>
            <a:r>
              <a:rPr lang="en-US" sz="1600" dirty="0">
                <a:solidFill>
                  <a:schemeClr val="bg1"/>
                </a:solidFill>
                <a:latin typeface="NPSRawlinsonOT" panose="02000505070000020003" pitchFamily="50" charset="0"/>
              </a:rPr>
              <a:t>, and the Tlingit from </a:t>
            </a:r>
            <a:r>
              <a:rPr lang="en-US" sz="1600" i="1" dirty="0">
                <a:solidFill>
                  <a:schemeClr val="bg1"/>
                </a:solidFill>
                <a:latin typeface="NPSRawlinsonOT" panose="02000505070000020003" pitchFamily="50" charset="0"/>
              </a:rPr>
              <a:t>Shis’gi Noow</a:t>
            </a:r>
            <a:endParaRPr lang="en-US" sz="1600" dirty="0">
              <a:solidFill>
                <a:schemeClr val="bg1"/>
              </a:solidFill>
              <a:latin typeface="NPSRawlinsonOT" panose="02000505070000020003" pitchFamily="50" charset="0"/>
            </a:endParaRPr>
          </a:p>
        </p:txBody>
      </p:sp>
      <p:sp>
        <p:nvSpPr>
          <p:cNvPr id="7" name="Rectangle 6">
            <a:extLst>
              <a:ext uri="{FF2B5EF4-FFF2-40B4-BE49-F238E27FC236}">
                <a16:creationId xmlns:a16="http://schemas.microsoft.com/office/drawing/2014/main" id="{4E7F7908-3C89-43F1-806D-759E085EF66C}"/>
              </a:ext>
            </a:extLst>
          </p:cNvPr>
          <p:cNvSpPr/>
          <p:nvPr/>
        </p:nvSpPr>
        <p:spPr>
          <a:xfrm rot="1498426">
            <a:off x="6157340" y="-487955"/>
            <a:ext cx="151134" cy="809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126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2.22222E-6 L 0.04661 -0.43912 " pathEditMode="relative" rAng="0" ptsTypes="AA">
                                      <p:cBhvr>
                                        <p:cTn id="6" dur="2000" fill="hold"/>
                                        <p:tgtEl>
                                          <p:spTgt spid="2"/>
                                        </p:tgtEl>
                                        <p:attrNameLst>
                                          <p:attrName>ppt_x</p:attrName>
                                          <p:attrName>ppt_y</p:attrName>
                                        </p:attrNameLst>
                                      </p:cBhvr>
                                      <p:rCtr x="2331" y="-21968"/>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31"/>
                                        </p:tgtEl>
                                      </p:cBhvr>
                                    </p:animEffect>
                                    <p:set>
                                      <p:cBhvr>
                                        <p:cTn id="26" dur="1" fill="hold">
                                          <p:stCondLst>
                                            <p:cond delay="499"/>
                                          </p:stCondLst>
                                        </p:cTn>
                                        <p:tgtEl>
                                          <p:spTgt spid="31"/>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1" animBg="1"/>
      <p:bldP spid="28" grpId="1" animBg="1"/>
      <p:bldP spid="31" grpId="1" animBg="1"/>
      <p:bldP spid="2" grpId="0"/>
      <p:bldP spid="3" grpId="0"/>
      <p:bldP spid="8" grpId="0"/>
      <p:bldP spid="9"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6778</TotalTime>
  <Words>8440</Words>
  <Application>Microsoft Office PowerPoint</Application>
  <PresentationFormat>Widescreen</PresentationFormat>
  <Paragraphs>224</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NPSRawlinsonOT</vt:lpstr>
      <vt:lpstr>Sitka Banner</vt:lpstr>
      <vt:lpstr>Sitka Display</vt:lpstr>
      <vt:lpstr>Office Theme</vt:lpstr>
      <vt:lpstr>Exploring Conflict and Colonization    The Sitka Battles of 1802 and 1804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Conflict and Colonization    The Sitka Battles of 1802 and 1804</dc:title>
  <dc:creator>Mccourt, Austin C</dc:creator>
  <cp:lastModifiedBy>Mccourt, Austin C</cp:lastModifiedBy>
  <cp:revision>200</cp:revision>
  <dcterms:created xsi:type="dcterms:W3CDTF">2021-04-21T23:15:23Z</dcterms:created>
  <dcterms:modified xsi:type="dcterms:W3CDTF">2021-07-21T00:20:20Z</dcterms:modified>
</cp:coreProperties>
</file>